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6" r:id="rId2"/>
    <p:sldId id="272" r:id="rId3"/>
    <p:sldId id="318" r:id="rId4"/>
    <p:sldId id="319" r:id="rId5"/>
    <p:sldId id="320" r:id="rId6"/>
    <p:sldId id="321" r:id="rId7"/>
    <p:sldId id="322" r:id="rId8"/>
    <p:sldId id="323" r:id="rId9"/>
    <p:sldId id="324" r:id="rId1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3300"/>
    <a:srgbClr val="005B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00" autoAdjust="0"/>
    <p:restoredTop sz="82807" autoAdjust="0"/>
  </p:normalViewPr>
  <p:slideViewPr>
    <p:cSldViewPr>
      <p:cViewPr>
        <p:scale>
          <a:sx n="67" d="100"/>
          <a:sy n="67" d="100"/>
        </p:scale>
        <p:origin x="-1500" y="-5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16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16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16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16" charset="-128"/>
              </a:defRPr>
            </a:lvl1pPr>
          </a:lstStyle>
          <a:p>
            <a:pPr>
              <a:defRPr/>
            </a:pPr>
            <a:fld id="{37718998-E32B-4FF8-9CAC-AD796871E58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751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1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1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1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16" charset="-128"/>
              </a:defRPr>
            </a:lvl1pPr>
          </a:lstStyle>
          <a:p>
            <a:pPr>
              <a:defRPr/>
            </a:pPr>
            <a:fld id="{606072D0-629C-4A67-B108-CAC4BC3F4E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811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ea typeface="ＭＳ Ｐゴシック" pitchFamily="34" charset="-128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C5B3D86D-2B01-45E3-8284-96F820EA2B07}" type="slidenum">
              <a:rPr lang="en-US" altLang="en-US" sz="1200" smtClean="0"/>
              <a:pPr/>
              <a:t>1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ea typeface="ＭＳ Ｐゴシック" pitchFamily="34" charset="-128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9E20F41F-4CB0-4AAA-BC9E-F1C22EF1A858}" type="slidenum">
              <a:rPr lang="en-US" altLang="en-US" sz="1200" smtClean="0"/>
              <a:pPr/>
              <a:t>2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ea typeface="ＭＳ Ｐゴシック" pitchFamily="34" charset="-128"/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9282993F-6F04-41D5-99DD-10E065F834AE}" type="slidenum">
              <a:rPr lang="en-US" altLang="en-US" sz="1200" smtClean="0"/>
              <a:pPr/>
              <a:t>3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ea typeface="ＭＳ Ｐゴシック" pitchFamily="34" charset="-128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03E70513-6CA1-484B-9559-970923C6C914}" type="slidenum">
              <a:rPr lang="en-US" altLang="en-US" sz="1200" smtClean="0"/>
              <a:pPr/>
              <a:t>4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ea typeface="ＭＳ Ｐゴシック" pitchFamily="34" charset="-12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0C4C8FD9-C744-49E8-A7A4-D4DE22A7E106}" type="slidenum">
              <a:rPr lang="en-US" altLang="en-US" sz="1200" smtClean="0"/>
              <a:pPr/>
              <a:t>5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ea typeface="ＭＳ Ｐゴシック" pitchFamily="34" charset="-128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4868C2B2-FC4D-41C8-A1C1-18F282E59AD5}" type="slidenum">
              <a:rPr lang="en-US" altLang="en-US" sz="1200" smtClean="0"/>
              <a:pPr/>
              <a:t>6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ea typeface="ＭＳ Ｐゴシック" pitchFamily="34" charset="-128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2E241554-9A18-4CD0-A2BF-3387EE4E9169}" type="slidenum">
              <a:rPr lang="en-US" altLang="en-US" sz="1200" smtClean="0"/>
              <a:pPr/>
              <a:t>7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ea typeface="ＭＳ Ｐゴシック" pitchFamily="34" charset="-128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74ACF30E-5506-45A3-94A9-815E20AC1CC8}" type="slidenum">
              <a:rPr lang="en-US" altLang="en-US" sz="1200" smtClean="0"/>
              <a:pPr/>
              <a:t>8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4B95AB71-6E96-4FF6-90CC-DA2B3375F9E2}" type="slidenum">
              <a:rPr lang="en-US" altLang="en-US" sz="1200" smtClean="0"/>
              <a:pPr/>
              <a:t>9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74AE9-86A5-4243-AA0F-EA47319BC7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807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06A400-F35F-4234-80BC-C42796CE16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667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BCAAC-C3C3-4E4A-8DCC-70C3CA51B6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6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0BBED-D815-49BF-B474-7EC11EA161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72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8B4B2-F56E-4D89-88E9-78951A7FA2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0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4C025-229A-4985-AF91-C2F9ADB9F1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813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A43A1-F6DD-4DE8-AF0C-2EBF84037B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0B6E0-7200-4671-A119-C715855265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525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BA70C-B715-4D35-961A-D9C138A34D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860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BA225-3D3C-400A-8E02-48E5E9107D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272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D328C-6A65-4AA5-AAED-8D0849727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608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pitchFamily="1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pitchFamily="1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ＭＳ Ｐゴシック" pitchFamily="16" charset="-128"/>
              </a:defRPr>
            </a:lvl1pPr>
          </a:lstStyle>
          <a:p>
            <a:pPr>
              <a:defRPr/>
            </a:pPr>
            <a:fld id="{39C5107C-882F-4CDC-B254-800DF985B5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1628775"/>
            <a:ext cx="7772400" cy="1971675"/>
          </a:xfrm>
        </p:spPr>
        <p:txBody>
          <a:bodyPr/>
          <a:lstStyle/>
          <a:p>
            <a:r>
              <a:rPr lang="en-GB" altLang="en-US" b="1" dirty="0" smtClean="0">
                <a:solidFill>
                  <a:srgbClr val="0070C0"/>
                </a:solidFill>
              </a:rPr>
              <a:t>NHS Management </a:t>
            </a:r>
            <a:endParaRPr lang="en-GB" altLang="en-US" b="1" dirty="0" smtClean="0">
              <a:solidFill>
                <a:srgbClr val="0070C0"/>
              </a:solidFill>
            </a:endParaRP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1371600" y="4652963"/>
            <a:ext cx="6400800" cy="985837"/>
          </a:xfrm>
        </p:spPr>
        <p:txBody>
          <a:bodyPr/>
          <a:lstStyle/>
          <a:p>
            <a:r>
              <a:rPr lang="en-GB" altLang="en-US" b="1" smtClean="0">
                <a:solidFill>
                  <a:srgbClr val="0070C0"/>
                </a:solidFill>
              </a:rPr>
              <a:t>Dylan Jones - COO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107950" y="404813"/>
            <a:ext cx="8229600" cy="863600"/>
          </a:xfrm>
        </p:spPr>
        <p:txBody>
          <a:bodyPr/>
          <a:lstStyle/>
          <a:p>
            <a:r>
              <a:rPr lang="en-GB" altLang="en-US" b="1" smtClean="0">
                <a:solidFill>
                  <a:srgbClr val="0070C0"/>
                </a:solidFill>
              </a:rPr>
              <a:t>Background</a:t>
            </a: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5111750"/>
          </a:xfrm>
        </p:spPr>
        <p:txBody>
          <a:bodyPr/>
          <a:lstStyle/>
          <a:p>
            <a:pPr>
              <a:lnSpc>
                <a:spcPct val="170000"/>
              </a:lnSpc>
              <a:buFont typeface="Wingdings" pitchFamily="2" charset="2"/>
              <a:buChar char="§"/>
            </a:pPr>
            <a:endParaRPr lang="en-GB" altLang="en-US" sz="2000" dirty="0" smtClean="0">
              <a:solidFill>
                <a:srgbClr val="0070C0"/>
              </a:solidFill>
            </a:endParaRPr>
          </a:p>
          <a:p>
            <a:pPr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2800" dirty="0" smtClean="0">
                <a:solidFill>
                  <a:srgbClr val="0070C0"/>
                </a:solidFill>
              </a:rPr>
              <a:t>Graduate Training Scheme</a:t>
            </a:r>
          </a:p>
          <a:p>
            <a:pPr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2800" dirty="0" smtClean="0">
                <a:solidFill>
                  <a:srgbClr val="0070C0"/>
                </a:solidFill>
              </a:rPr>
              <a:t>Service </a:t>
            </a:r>
            <a:r>
              <a:rPr lang="en-GB" altLang="en-US" sz="2800" dirty="0" smtClean="0">
                <a:solidFill>
                  <a:srgbClr val="0070C0"/>
                </a:solidFill>
              </a:rPr>
              <a:t>Manager - Cardiology</a:t>
            </a:r>
            <a:endParaRPr lang="en-GB" altLang="en-US" sz="2800" dirty="0" smtClean="0">
              <a:solidFill>
                <a:srgbClr val="0070C0"/>
              </a:solidFill>
            </a:endParaRPr>
          </a:p>
          <a:p>
            <a:pPr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2800" dirty="0" smtClean="0">
                <a:solidFill>
                  <a:srgbClr val="0070C0"/>
                </a:solidFill>
              </a:rPr>
              <a:t>General </a:t>
            </a:r>
            <a:r>
              <a:rPr lang="en-GB" altLang="en-US" sz="2800" dirty="0" smtClean="0">
                <a:solidFill>
                  <a:srgbClr val="0070C0"/>
                </a:solidFill>
              </a:rPr>
              <a:t>Manager – Medicine </a:t>
            </a:r>
            <a:endParaRPr lang="en-GB" altLang="en-US" sz="2800" dirty="0" smtClean="0">
              <a:solidFill>
                <a:srgbClr val="0070C0"/>
              </a:solidFill>
            </a:endParaRPr>
          </a:p>
          <a:p>
            <a:pPr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2800" dirty="0" smtClean="0">
                <a:solidFill>
                  <a:srgbClr val="0070C0"/>
                </a:solidFill>
              </a:rPr>
              <a:t>Chief Operating Officer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107950" y="404813"/>
            <a:ext cx="8229600" cy="863600"/>
          </a:xfrm>
        </p:spPr>
        <p:txBody>
          <a:bodyPr/>
          <a:lstStyle/>
          <a:p>
            <a:r>
              <a:rPr lang="en-GB" altLang="en-US" sz="3600" b="1" smtClean="0">
                <a:solidFill>
                  <a:srgbClr val="0070C0"/>
                </a:solidFill>
              </a:rPr>
              <a:t>What do we (try to) manage?</a:t>
            </a: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5111750"/>
          </a:xfrm>
        </p:spPr>
        <p:txBody>
          <a:bodyPr/>
          <a:lstStyle/>
          <a:p>
            <a:pPr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2000" dirty="0" smtClean="0">
                <a:solidFill>
                  <a:srgbClr val="0070C0"/>
                </a:solidFill>
              </a:rPr>
              <a:t>External</a:t>
            </a:r>
          </a:p>
          <a:p>
            <a:pPr lvl="1"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1600" dirty="0" smtClean="0">
                <a:solidFill>
                  <a:srgbClr val="0070C0"/>
                </a:solidFill>
              </a:rPr>
              <a:t>Care Quality Commission</a:t>
            </a:r>
            <a:endParaRPr lang="en-GB" altLang="en-US" sz="1600" dirty="0" smtClean="0">
              <a:solidFill>
                <a:srgbClr val="0070C0"/>
              </a:solidFill>
            </a:endParaRPr>
          </a:p>
          <a:p>
            <a:pPr lvl="1"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1600" dirty="0" smtClean="0">
                <a:solidFill>
                  <a:srgbClr val="0070C0"/>
                </a:solidFill>
              </a:rPr>
              <a:t>NHSE/NHSI</a:t>
            </a:r>
            <a:endParaRPr lang="en-GB" altLang="en-US" sz="1600" dirty="0" smtClean="0">
              <a:solidFill>
                <a:srgbClr val="0070C0"/>
              </a:solidFill>
            </a:endParaRPr>
          </a:p>
          <a:p>
            <a:pPr lvl="1"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1600" dirty="0" smtClean="0">
                <a:solidFill>
                  <a:srgbClr val="0070C0"/>
                </a:solidFill>
              </a:rPr>
              <a:t>Commissioners </a:t>
            </a:r>
          </a:p>
          <a:p>
            <a:pPr lvl="1"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1600" dirty="0" smtClean="0">
                <a:solidFill>
                  <a:srgbClr val="0070C0"/>
                </a:solidFill>
              </a:rPr>
              <a:t>GPs</a:t>
            </a:r>
          </a:p>
          <a:p>
            <a:pPr lvl="1"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1600" dirty="0" smtClean="0">
                <a:solidFill>
                  <a:srgbClr val="0070C0"/>
                </a:solidFill>
              </a:rPr>
              <a:t>Patients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107950" y="404813"/>
            <a:ext cx="8229600" cy="863600"/>
          </a:xfrm>
        </p:spPr>
        <p:txBody>
          <a:bodyPr/>
          <a:lstStyle/>
          <a:p>
            <a:r>
              <a:rPr lang="en-GB" altLang="en-US" sz="3600" b="1" smtClean="0">
                <a:solidFill>
                  <a:srgbClr val="0070C0"/>
                </a:solidFill>
              </a:rPr>
              <a:t>What do we (try to) manage?</a:t>
            </a: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5111750"/>
          </a:xfrm>
        </p:spPr>
        <p:txBody>
          <a:bodyPr/>
          <a:lstStyle/>
          <a:p>
            <a:pPr>
              <a:lnSpc>
                <a:spcPct val="170000"/>
              </a:lnSpc>
              <a:buFont typeface="Wingdings" pitchFamily="2" charset="2"/>
              <a:buChar char="§"/>
              <a:defRPr/>
            </a:pPr>
            <a:r>
              <a:rPr lang="en-GB" altLang="en-US" sz="2000" dirty="0" smtClean="0">
                <a:solidFill>
                  <a:srgbClr val="0070C0"/>
                </a:solidFill>
              </a:rPr>
              <a:t>Internal</a:t>
            </a:r>
          </a:p>
          <a:p>
            <a:pPr lvl="1">
              <a:lnSpc>
                <a:spcPct val="170000"/>
              </a:lnSpc>
              <a:buFont typeface="Wingdings" pitchFamily="2" charset="2"/>
              <a:buChar char="§"/>
              <a:defRPr/>
            </a:pPr>
            <a:r>
              <a:rPr lang="en-GB" altLang="en-US" sz="1600" dirty="0" smtClean="0">
                <a:solidFill>
                  <a:srgbClr val="0070C0"/>
                </a:solidFill>
              </a:rPr>
              <a:t>Staff</a:t>
            </a:r>
          </a:p>
          <a:p>
            <a:pPr lvl="1">
              <a:lnSpc>
                <a:spcPct val="170000"/>
              </a:lnSpc>
              <a:buFont typeface="Wingdings" pitchFamily="2" charset="2"/>
              <a:buChar char="§"/>
              <a:defRPr/>
            </a:pPr>
            <a:r>
              <a:rPr lang="en-GB" altLang="en-US" sz="1600" dirty="0" smtClean="0">
                <a:solidFill>
                  <a:srgbClr val="0070C0"/>
                </a:solidFill>
              </a:rPr>
              <a:t>Money </a:t>
            </a:r>
          </a:p>
          <a:p>
            <a:pPr lvl="1">
              <a:lnSpc>
                <a:spcPct val="170000"/>
              </a:lnSpc>
              <a:buFont typeface="Wingdings" pitchFamily="2" charset="2"/>
              <a:buChar char="§"/>
              <a:defRPr/>
            </a:pPr>
            <a:r>
              <a:rPr lang="en-GB" altLang="en-US" sz="1600" dirty="0" smtClean="0">
                <a:solidFill>
                  <a:srgbClr val="0070C0"/>
                </a:solidFill>
              </a:rPr>
              <a:t>Infrastructure </a:t>
            </a:r>
            <a:endParaRPr lang="en-GB" altLang="en-US" sz="1600" dirty="0" smtClean="0">
              <a:solidFill>
                <a:srgbClr val="0070C0"/>
              </a:solidFill>
            </a:endParaRPr>
          </a:p>
          <a:p>
            <a:pPr lvl="1">
              <a:lnSpc>
                <a:spcPct val="170000"/>
              </a:lnSpc>
              <a:buFont typeface="Wingdings" pitchFamily="2" charset="2"/>
              <a:buChar char="§"/>
              <a:defRPr/>
            </a:pPr>
            <a:r>
              <a:rPr lang="en-GB" altLang="en-US" sz="1600" dirty="0" smtClean="0">
                <a:solidFill>
                  <a:srgbClr val="0070C0"/>
                </a:solidFill>
              </a:rPr>
              <a:t>Performance……</a:t>
            </a:r>
            <a:endParaRPr lang="en-GB" altLang="en-US" sz="1600" dirty="0" smtClean="0">
              <a:solidFill>
                <a:srgbClr val="0070C0"/>
              </a:solidFill>
            </a:endParaRPr>
          </a:p>
          <a:p>
            <a:pPr lvl="1">
              <a:lnSpc>
                <a:spcPct val="170000"/>
              </a:lnSpc>
              <a:buFont typeface="Wingdings" pitchFamily="2" charset="2"/>
              <a:buChar char="§"/>
              <a:defRPr/>
            </a:pPr>
            <a:r>
              <a:rPr lang="en-GB" altLang="en-US" sz="1600" dirty="0" smtClean="0">
                <a:solidFill>
                  <a:srgbClr val="0070C0"/>
                </a:solidFill>
              </a:rPr>
              <a:t>Board of </a:t>
            </a:r>
            <a:r>
              <a:rPr lang="en-GB" altLang="en-US" sz="1600" dirty="0" smtClean="0">
                <a:solidFill>
                  <a:srgbClr val="0070C0"/>
                </a:solidFill>
              </a:rPr>
              <a:t>Directors</a:t>
            </a:r>
            <a:endParaRPr lang="en-GB" altLang="en-US" sz="1600" dirty="0" smtClean="0">
              <a:solidFill>
                <a:srgbClr val="0070C0"/>
              </a:solidFill>
            </a:endParaRPr>
          </a:p>
          <a:p>
            <a:pPr marL="457200" lvl="1" indent="0">
              <a:lnSpc>
                <a:spcPct val="170000"/>
              </a:lnSpc>
              <a:buFontTx/>
              <a:buNone/>
              <a:defRPr/>
            </a:pPr>
            <a:endParaRPr lang="en-GB" altLang="en-US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107950" y="404813"/>
            <a:ext cx="8229600" cy="863600"/>
          </a:xfrm>
        </p:spPr>
        <p:txBody>
          <a:bodyPr/>
          <a:lstStyle/>
          <a:p>
            <a:r>
              <a:rPr lang="en-GB" altLang="en-US" b="1" smtClean="0">
                <a:solidFill>
                  <a:srgbClr val="0070C0"/>
                </a:solidFill>
              </a:rPr>
              <a:t>How do we do it? </a:t>
            </a: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5111750"/>
          </a:xfrm>
        </p:spPr>
        <p:txBody>
          <a:bodyPr/>
          <a:lstStyle/>
          <a:p>
            <a:pPr>
              <a:lnSpc>
                <a:spcPct val="170000"/>
              </a:lnSpc>
              <a:buFont typeface="Wingdings" pitchFamily="2" charset="2"/>
              <a:buChar char="§"/>
              <a:defRPr/>
            </a:pPr>
            <a:r>
              <a:rPr lang="en-GB" altLang="en-US" sz="2800" dirty="0" smtClean="0">
                <a:solidFill>
                  <a:srgbClr val="0070C0"/>
                </a:solidFill>
              </a:rPr>
              <a:t>Directorate/Speciality </a:t>
            </a:r>
          </a:p>
          <a:p>
            <a:pPr>
              <a:lnSpc>
                <a:spcPct val="170000"/>
              </a:lnSpc>
              <a:buFont typeface="Wingdings" pitchFamily="2" charset="2"/>
              <a:buChar char="§"/>
              <a:defRPr/>
            </a:pPr>
            <a:r>
              <a:rPr lang="en-GB" altLang="en-US" sz="2800" dirty="0" smtClean="0">
                <a:solidFill>
                  <a:srgbClr val="0070C0"/>
                </a:solidFill>
              </a:rPr>
              <a:t>Division</a:t>
            </a:r>
          </a:p>
          <a:p>
            <a:pPr>
              <a:lnSpc>
                <a:spcPct val="170000"/>
              </a:lnSpc>
              <a:buFont typeface="Wingdings" pitchFamily="2" charset="2"/>
              <a:buChar char="§"/>
              <a:defRPr/>
            </a:pPr>
            <a:r>
              <a:rPr lang="en-GB" altLang="en-US" sz="2800" dirty="0" smtClean="0">
                <a:solidFill>
                  <a:srgbClr val="0070C0"/>
                </a:solidFill>
              </a:rPr>
              <a:t>Executive </a:t>
            </a:r>
          </a:p>
          <a:p>
            <a:pPr>
              <a:lnSpc>
                <a:spcPct val="170000"/>
              </a:lnSpc>
              <a:buFont typeface="Wingdings" pitchFamily="2" charset="2"/>
              <a:buChar char="§"/>
              <a:defRPr/>
            </a:pPr>
            <a:r>
              <a:rPr lang="en-GB" altLang="en-US" sz="2800" dirty="0" smtClean="0">
                <a:solidFill>
                  <a:srgbClr val="0070C0"/>
                </a:solidFill>
              </a:rPr>
              <a:t>Board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endParaRPr lang="en-GB" altLang="en-US" sz="2800" dirty="0" smtClean="0">
              <a:solidFill>
                <a:srgbClr val="0070C0"/>
              </a:solidFill>
            </a:endParaRP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en-GB" altLang="en-US" sz="2000" i="1" dirty="0" smtClean="0">
                <a:solidFill>
                  <a:srgbClr val="0070C0"/>
                </a:solidFill>
              </a:rPr>
              <a:t>The role played by Doctors within these structures remains varied across organisations</a:t>
            </a:r>
            <a:endParaRPr lang="en-GB" altLang="en-US" sz="2000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107950" y="404813"/>
            <a:ext cx="8229600" cy="863600"/>
          </a:xfrm>
        </p:spPr>
        <p:txBody>
          <a:bodyPr/>
          <a:lstStyle/>
          <a:p>
            <a:r>
              <a:rPr lang="en-GB" altLang="en-US" b="1" smtClean="0">
                <a:solidFill>
                  <a:srgbClr val="0070C0"/>
                </a:solidFill>
              </a:rPr>
              <a:t>Current Themes</a:t>
            </a: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5111750"/>
          </a:xfrm>
        </p:spPr>
        <p:txBody>
          <a:bodyPr/>
          <a:lstStyle/>
          <a:p>
            <a:pPr>
              <a:lnSpc>
                <a:spcPct val="170000"/>
              </a:lnSpc>
              <a:buFont typeface="Wingdings" pitchFamily="2" charset="2"/>
              <a:buChar char="§"/>
              <a:defRPr/>
            </a:pPr>
            <a:r>
              <a:rPr lang="en-GB" altLang="en-US" sz="2400" dirty="0" smtClean="0">
                <a:solidFill>
                  <a:srgbClr val="0070C0"/>
                </a:solidFill>
              </a:rPr>
              <a:t>Use of Resources</a:t>
            </a:r>
            <a:endParaRPr lang="en-GB" altLang="en-US" sz="2400" dirty="0" smtClean="0">
              <a:solidFill>
                <a:srgbClr val="0070C0"/>
              </a:solidFill>
            </a:endParaRPr>
          </a:p>
          <a:p>
            <a:pPr>
              <a:lnSpc>
                <a:spcPct val="170000"/>
              </a:lnSpc>
              <a:buFont typeface="Wingdings" pitchFamily="2" charset="2"/>
              <a:buChar char="§"/>
              <a:defRPr/>
            </a:pPr>
            <a:r>
              <a:rPr lang="en-GB" altLang="en-US" sz="2400" dirty="0" smtClean="0">
                <a:solidFill>
                  <a:srgbClr val="0070C0"/>
                </a:solidFill>
              </a:rPr>
              <a:t>Quality Standards</a:t>
            </a:r>
          </a:p>
          <a:p>
            <a:pPr>
              <a:lnSpc>
                <a:spcPct val="170000"/>
              </a:lnSpc>
              <a:buFont typeface="Wingdings" pitchFamily="2" charset="2"/>
              <a:buChar char="§"/>
              <a:defRPr/>
            </a:pPr>
            <a:r>
              <a:rPr lang="en-GB" altLang="en-US" sz="2400" dirty="0" smtClean="0">
                <a:solidFill>
                  <a:srgbClr val="0070C0"/>
                </a:solidFill>
              </a:rPr>
              <a:t>Quality Improvement </a:t>
            </a:r>
          </a:p>
          <a:p>
            <a:pPr>
              <a:lnSpc>
                <a:spcPct val="170000"/>
              </a:lnSpc>
              <a:buFont typeface="Wingdings" pitchFamily="2" charset="2"/>
              <a:buChar char="§"/>
              <a:defRPr/>
            </a:pPr>
            <a:r>
              <a:rPr lang="en-GB" altLang="en-US" sz="2400" dirty="0" smtClean="0">
                <a:solidFill>
                  <a:srgbClr val="0070C0"/>
                </a:solidFill>
              </a:rPr>
              <a:t>Clinical Variation </a:t>
            </a:r>
            <a:endParaRPr lang="en-GB" altLang="en-US" sz="2400" dirty="0" smtClean="0">
              <a:solidFill>
                <a:srgbClr val="0070C0"/>
              </a:solidFill>
            </a:endParaRPr>
          </a:p>
          <a:p>
            <a:pPr>
              <a:lnSpc>
                <a:spcPct val="170000"/>
              </a:lnSpc>
              <a:buFont typeface="Wingdings" pitchFamily="2" charset="2"/>
              <a:buChar char="§"/>
              <a:defRPr/>
            </a:pPr>
            <a:r>
              <a:rPr lang="en-GB" altLang="en-US" sz="2400" dirty="0" smtClean="0">
                <a:solidFill>
                  <a:srgbClr val="0070C0"/>
                </a:solidFill>
              </a:rPr>
              <a:t>Integrated Care </a:t>
            </a:r>
            <a:endParaRPr lang="en-GB" altLang="en-US" sz="2400" dirty="0" smtClean="0">
              <a:solidFill>
                <a:srgbClr val="0070C0"/>
              </a:solidFill>
            </a:endParaRPr>
          </a:p>
          <a:p>
            <a:pPr marL="0" indent="0">
              <a:spcBef>
                <a:spcPts val="0"/>
              </a:spcBef>
              <a:buFontTx/>
              <a:buNone/>
              <a:defRPr/>
            </a:pPr>
            <a:endParaRPr lang="en-GB" altLang="en-US" sz="28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107950" y="404813"/>
            <a:ext cx="8229600" cy="863600"/>
          </a:xfrm>
        </p:spPr>
        <p:txBody>
          <a:bodyPr/>
          <a:lstStyle/>
          <a:p>
            <a:r>
              <a:rPr lang="en-GB" altLang="en-US" sz="3600" b="1" dirty="0" smtClean="0">
                <a:solidFill>
                  <a:srgbClr val="0070C0"/>
                </a:solidFill>
              </a:rPr>
              <a:t>Why do I need you?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5111750"/>
          </a:xfrm>
        </p:spPr>
        <p:txBody>
          <a:bodyPr/>
          <a:lstStyle/>
          <a:p>
            <a:pPr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2000" dirty="0" smtClean="0">
                <a:solidFill>
                  <a:srgbClr val="0070C0"/>
                </a:solidFill>
              </a:rPr>
              <a:t>Internal </a:t>
            </a:r>
            <a:r>
              <a:rPr lang="en-GB" altLang="en-US" sz="2000" dirty="0" smtClean="0">
                <a:solidFill>
                  <a:srgbClr val="0070C0"/>
                </a:solidFill>
              </a:rPr>
              <a:t>Influence</a:t>
            </a:r>
          </a:p>
          <a:p>
            <a:pPr lvl="1"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1600" dirty="0" smtClean="0">
                <a:solidFill>
                  <a:srgbClr val="0070C0"/>
                </a:solidFill>
              </a:rPr>
              <a:t>Length of Stay </a:t>
            </a:r>
            <a:endParaRPr lang="en-GB" altLang="en-US" sz="1600" dirty="0" smtClean="0">
              <a:solidFill>
                <a:srgbClr val="0070C0"/>
              </a:solidFill>
            </a:endParaRPr>
          </a:p>
          <a:p>
            <a:pPr lvl="1"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1600" dirty="0" smtClean="0">
                <a:solidFill>
                  <a:srgbClr val="0070C0"/>
                </a:solidFill>
              </a:rPr>
              <a:t>Outpatient Follow Up Rates</a:t>
            </a:r>
          </a:p>
          <a:p>
            <a:pPr lvl="1"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1600" dirty="0" smtClean="0">
                <a:solidFill>
                  <a:srgbClr val="0070C0"/>
                </a:solidFill>
              </a:rPr>
              <a:t>4hr Emergency Care standard </a:t>
            </a:r>
          </a:p>
          <a:p>
            <a:pPr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2000" dirty="0" smtClean="0">
                <a:solidFill>
                  <a:srgbClr val="0070C0"/>
                </a:solidFill>
              </a:rPr>
              <a:t>External </a:t>
            </a:r>
            <a:r>
              <a:rPr lang="en-GB" altLang="en-US" sz="2000" dirty="0" smtClean="0">
                <a:solidFill>
                  <a:srgbClr val="0070C0"/>
                </a:solidFill>
              </a:rPr>
              <a:t>Influence </a:t>
            </a:r>
            <a:endParaRPr lang="en-GB" altLang="en-US" sz="1600" dirty="0" smtClean="0">
              <a:solidFill>
                <a:srgbClr val="0070C0"/>
              </a:solidFill>
            </a:endParaRPr>
          </a:p>
          <a:p>
            <a:pPr lvl="1"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1600" dirty="0" smtClean="0">
                <a:solidFill>
                  <a:srgbClr val="0070C0"/>
                </a:solidFill>
              </a:rPr>
              <a:t>GP Engagement </a:t>
            </a:r>
          </a:p>
          <a:p>
            <a:pPr lvl="1"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1600" dirty="0" smtClean="0">
                <a:solidFill>
                  <a:srgbClr val="0070C0"/>
                </a:solidFill>
              </a:rPr>
              <a:t>Patient Feedback</a:t>
            </a:r>
          </a:p>
          <a:p>
            <a:pPr lvl="1"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1600" dirty="0" smtClean="0">
                <a:solidFill>
                  <a:srgbClr val="0070C0"/>
                </a:solidFill>
              </a:rPr>
              <a:t>Clinical Outcomes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107950" y="404813"/>
            <a:ext cx="8229600" cy="863600"/>
          </a:xfrm>
        </p:spPr>
        <p:txBody>
          <a:bodyPr/>
          <a:lstStyle/>
          <a:p>
            <a:r>
              <a:rPr lang="en-GB" altLang="en-US" sz="3600" b="1" smtClean="0">
                <a:solidFill>
                  <a:srgbClr val="0070C0"/>
                </a:solidFill>
              </a:rPr>
              <a:t>Why you may need me…?</a:t>
            </a:r>
          </a:p>
        </p:txBody>
      </p:sp>
      <p:sp>
        <p:nvSpPr>
          <p:cNvPr id="9220" name="Content Placeholder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5111750"/>
          </a:xfrm>
        </p:spPr>
        <p:txBody>
          <a:bodyPr/>
          <a:lstStyle/>
          <a:p>
            <a:pPr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2000" dirty="0" smtClean="0">
                <a:solidFill>
                  <a:srgbClr val="0070C0"/>
                </a:solidFill>
              </a:rPr>
              <a:t>Service Development &amp; Promotion</a:t>
            </a:r>
          </a:p>
          <a:p>
            <a:pPr lvl="1"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1600" dirty="0" smtClean="0">
                <a:solidFill>
                  <a:srgbClr val="0070C0"/>
                </a:solidFill>
              </a:rPr>
              <a:t>ACERS</a:t>
            </a:r>
          </a:p>
          <a:p>
            <a:pPr lvl="1"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1600" dirty="0" smtClean="0">
                <a:solidFill>
                  <a:srgbClr val="0070C0"/>
                </a:solidFill>
              </a:rPr>
              <a:t>NE London Eye Screening  </a:t>
            </a:r>
            <a:endParaRPr lang="en-GB" altLang="en-US" sz="1600" dirty="0" smtClean="0">
              <a:solidFill>
                <a:srgbClr val="0070C0"/>
              </a:solidFill>
            </a:endParaRPr>
          </a:p>
          <a:p>
            <a:pPr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2000" dirty="0" smtClean="0">
                <a:solidFill>
                  <a:srgbClr val="0070C0"/>
                </a:solidFill>
              </a:rPr>
              <a:t>External Environment </a:t>
            </a:r>
          </a:p>
          <a:p>
            <a:pPr lvl="1"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1600" dirty="0" smtClean="0">
                <a:solidFill>
                  <a:srgbClr val="0070C0"/>
                </a:solidFill>
              </a:rPr>
              <a:t>Accreditation </a:t>
            </a:r>
            <a:endParaRPr lang="en-GB" altLang="en-US" sz="1600" dirty="0" smtClean="0">
              <a:solidFill>
                <a:srgbClr val="0070C0"/>
              </a:solidFill>
            </a:endParaRPr>
          </a:p>
          <a:p>
            <a:pPr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2000" dirty="0" smtClean="0">
                <a:solidFill>
                  <a:srgbClr val="0070C0"/>
                </a:solidFill>
              </a:rPr>
              <a:t>Day to Day Working  </a:t>
            </a:r>
            <a:endParaRPr lang="en-GB" altLang="en-US" sz="1600" dirty="0" smtClean="0">
              <a:solidFill>
                <a:srgbClr val="0070C0"/>
              </a:solidFill>
            </a:endParaRPr>
          </a:p>
          <a:p>
            <a:pPr lvl="1">
              <a:lnSpc>
                <a:spcPct val="170000"/>
              </a:lnSpc>
              <a:buFont typeface="Wingdings" pitchFamily="2" charset="2"/>
              <a:buChar char="§"/>
            </a:pPr>
            <a:r>
              <a:rPr lang="en-GB" altLang="en-US" sz="1600" dirty="0" smtClean="0">
                <a:solidFill>
                  <a:srgbClr val="0070C0"/>
                </a:solidFill>
              </a:rPr>
              <a:t>Allergy Unit  </a:t>
            </a:r>
          </a:p>
          <a:p>
            <a:pPr marL="457200" lvl="1" indent="0">
              <a:lnSpc>
                <a:spcPct val="170000"/>
              </a:lnSpc>
              <a:buNone/>
            </a:pPr>
            <a:endParaRPr lang="en-GB" altLang="en-US" sz="16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84213" y="476250"/>
            <a:ext cx="7772400" cy="803275"/>
          </a:xfrm>
        </p:spPr>
        <p:txBody>
          <a:bodyPr/>
          <a:lstStyle/>
          <a:p>
            <a:r>
              <a:rPr lang="en-GB" altLang="en-US" b="1" dirty="0" smtClean="0">
                <a:solidFill>
                  <a:srgbClr val="0070C0"/>
                </a:solidFill>
              </a:rPr>
              <a:t>Final Thoughts </a:t>
            </a:r>
            <a:endParaRPr lang="en-GB" altLang="en-US" b="1" dirty="0" smtClean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250825" y="1557338"/>
            <a:ext cx="8713788" cy="4535487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GB" altLang="en-US" sz="2000" dirty="0" smtClean="0">
                <a:solidFill>
                  <a:srgbClr val="0070C0"/>
                </a:solidFill>
              </a:rPr>
              <a:t>Challenges of working with Doctors:</a:t>
            </a:r>
          </a:p>
          <a:p>
            <a:pPr marL="0" indent="0">
              <a:buFontTx/>
              <a:buNone/>
              <a:defRPr/>
            </a:pPr>
            <a:endParaRPr lang="en-GB" altLang="en-US" sz="2000" dirty="0">
              <a:solidFill>
                <a:srgbClr val="0070C0"/>
              </a:solidFill>
            </a:endParaRPr>
          </a:p>
          <a:p>
            <a:pPr>
              <a:buFontTx/>
              <a:buChar char="-"/>
              <a:defRPr/>
            </a:pPr>
            <a:r>
              <a:rPr lang="en-GB" altLang="en-US" sz="2000" dirty="0" smtClean="0">
                <a:solidFill>
                  <a:srgbClr val="0070C0"/>
                </a:solidFill>
              </a:rPr>
              <a:t>Establishing credibility</a:t>
            </a:r>
            <a:endParaRPr lang="en-GB" altLang="en-US" sz="2000" dirty="0" smtClean="0">
              <a:solidFill>
                <a:srgbClr val="0070C0"/>
              </a:solidFill>
            </a:endParaRPr>
          </a:p>
          <a:p>
            <a:pPr>
              <a:buFontTx/>
              <a:buChar char="-"/>
              <a:defRPr/>
            </a:pPr>
            <a:endParaRPr lang="en-GB" altLang="en-US" sz="2000" dirty="0" smtClean="0">
              <a:solidFill>
                <a:srgbClr val="0070C0"/>
              </a:solidFill>
            </a:endParaRPr>
          </a:p>
          <a:p>
            <a:pPr>
              <a:buFontTx/>
              <a:buChar char="-"/>
              <a:defRPr/>
            </a:pPr>
            <a:r>
              <a:rPr lang="en-GB" altLang="en-US" sz="2000" dirty="0" smtClean="0">
                <a:solidFill>
                  <a:srgbClr val="0070C0"/>
                </a:solidFill>
              </a:rPr>
              <a:t>Making your objectives their objectives </a:t>
            </a:r>
          </a:p>
          <a:p>
            <a:pPr>
              <a:buFontTx/>
              <a:buChar char="-"/>
              <a:defRPr/>
            </a:pPr>
            <a:endParaRPr lang="en-GB" altLang="en-US" sz="2000" dirty="0">
              <a:solidFill>
                <a:srgbClr val="0070C0"/>
              </a:solidFill>
            </a:endParaRPr>
          </a:p>
          <a:p>
            <a:pPr>
              <a:buFontTx/>
              <a:buChar char="-"/>
              <a:defRPr/>
            </a:pPr>
            <a:r>
              <a:rPr lang="en-GB" altLang="en-US" sz="2000" dirty="0" smtClean="0">
                <a:solidFill>
                  <a:srgbClr val="0070C0"/>
                </a:solidFill>
              </a:rPr>
              <a:t>Shared accountability </a:t>
            </a:r>
          </a:p>
          <a:p>
            <a:pPr>
              <a:buFontTx/>
              <a:buChar char="-"/>
              <a:defRPr/>
            </a:pPr>
            <a:endParaRPr lang="en-GB" altLang="en-US" sz="2000" dirty="0">
              <a:solidFill>
                <a:srgbClr val="0070C0"/>
              </a:solidFill>
            </a:endParaRPr>
          </a:p>
          <a:p>
            <a:pPr>
              <a:buFontTx/>
              <a:buChar char="-"/>
              <a:defRPr/>
            </a:pPr>
            <a:endParaRPr lang="en-GB" altLang="en-US" sz="2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7315</TotalTime>
  <Words>168</Words>
  <Application>Microsoft Office PowerPoint</Application>
  <PresentationFormat>On-screen Show (4:3)</PresentationFormat>
  <Paragraphs>69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ＭＳ Ｐゴシック</vt:lpstr>
      <vt:lpstr>Wingdings</vt:lpstr>
      <vt:lpstr>Blank Presentation</vt:lpstr>
      <vt:lpstr>NHS Management </vt:lpstr>
      <vt:lpstr>Background</vt:lpstr>
      <vt:lpstr>What do we (try to) manage?</vt:lpstr>
      <vt:lpstr>What do we (try to) manage?</vt:lpstr>
      <vt:lpstr>How do we do it? </vt:lpstr>
      <vt:lpstr>Current Themes</vt:lpstr>
      <vt:lpstr>Why do I need you?</vt:lpstr>
      <vt:lpstr>Why you may need me…?</vt:lpstr>
      <vt:lpstr>Final Thoughts </vt:lpstr>
    </vt:vector>
  </TitlesOfParts>
  <Company>IT Manager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 Manager</dc:creator>
  <cp:lastModifiedBy>dylan.jones</cp:lastModifiedBy>
  <cp:revision>154</cp:revision>
  <cp:lastPrinted>2015-01-13T09:18:46Z</cp:lastPrinted>
  <dcterms:created xsi:type="dcterms:W3CDTF">2008-01-17T11:31:22Z</dcterms:created>
  <dcterms:modified xsi:type="dcterms:W3CDTF">2019-10-31T18:01:25Z</dcterms:modified>
</cp:coreProperties>
</file>