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13" r:id="rId2"/>
    <p:sldId id="338" r:id="rId3"/>
    <p:sldId id="296" r:id="rId4"/>
    <p:sldId id="333" r:id="rId5"/>
    <p:sldId id="328" r:id="rId6"/>
    <p:sldId id="314" r:id="rId7"/>
    <p:sldId id="310" r:id="rId8"/>
    <p:sldId id="282" r:id="rId9"/>
    <p:sldId id="295" r:id="rId10"/>
    <p:sldId id="330" r:id="rId11"/>
    <p:sldId id="291" r:id="rId12"/>
    <p:sldId id="345" r:id="rId13"/>
    <p:sldId id="348" r:id="rId14"/>
    <p:sldId id="343" r:id="rId15"/>
    <p:sldId id="293" r:id="rId16"/>
    <p:sldId id="312" r:id="rId17"/>
    <p:sldId id="350" r:id="rId18"/>
    <p:sldId id="319" r:id="rId19"/>
    <p:sldId id="344" r:id="rId20"/>
    <p:sldId id="324" r:id="rId21"/>
    <p:sldId id="327" r:id="rId22"/>
    <p:sldId id="349" r:id="rId23"/>
    <p:sldId id="318" r:id="rId24"/>
    <p:sldId id="320" r:id="rId25"/>
    <p:sldId id="325" r:id="rId26"/>
    <p:sldId id="346" r:id="rId27"/>
    <p:sldId id="331" r:id="rId28"/>
    <p:sldId id="351" r:id="rId29"/>
    <p:sldId id="337" r:id="rId30"/>
    <p:sldId id="315" r:id="rId31"/>
    <p:sldId id="316" r:id="rId32"/>
    <p:sldId id="347" r:id="rId33"/>
    <p:sldId id="336" r:id="rId34"/>
    <p:sldId id="352" r:id="rId35"/>
    <p:sldId id="284" r:id="rId36"/>
    <p:sldId id="342" r:id="rId37"/>
    <p:sldId id="292" r:id="rId38"/>
    <p:sldId id="323" r:id="rId39"/>
    <p:sldId id="339" r:id="rId40"/>
    <p:sldId id="340" r:id="rId41"/>
    <p:sldId id="335" r:id="rId42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/>
        <a:cs typeface="MS PGothic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/>
        <a:cs typeface="MS PGothic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/>
        <a:cs typeface="MS PGothic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/>
        <a:cs typeface="MS PGothic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MS PGothic"/>
        <a:cs typeface="MS PGothic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/>
        <a:cs typeface="MS PGothic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/>
        <a:cs typeface="MS PGothic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/>
        <a:cs typeface="MS PGothic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MS PGothic"/>
        <a:cs typeface="MS PGothic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A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37" autoAdjust="0"/>
    <p:restoredTop sz="85080" autoAdjust="0"/>
  </p:normalViewPr>
  <p:slideViewPr>
    <p:cSldViewPr>
      <p:cViewPr varScale="1">
        <p:scale>
          <a:sx n="62" d="100"/>
          <a:sy n="62" d="100"/>
        </p:scale>
        <p:origin x="-3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708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42" y="0"/>
            <a:ext cx="2890707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420CD-2ADB-43F3-9F34-3D2C0546701D}" type="datetimeFigureOut">
              <a:rPr lang="en-GB" smtClean="0"/>
              <a:t>31/10/2019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72"/>
            <a:ext cx="2890708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42" y="9428272"/>
            <a:ext cx="2890707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7428C-401A-44A6-A92F-1FDE7696B1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196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708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842" y="0"/>
            <a:ext cx="2890707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BFD0E-09A1-4E69-B10D-50F298156114}" type="datetimeFigureOut">
              <a:rPr lang="en-GB" smtClean="0"/>
              <a:t>31/10/2019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678" y="4715833"/>
            <a:ext cx="5335270" cy="44666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2"/>
            <a:ext cx="2890708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842" y="9428272"/>
            <a:ext cx="2890707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778A3-AC00-4CAB-B6CD-982ED09255C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41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17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2017 Community </a:t>
            </a:r>
            <a:r>
              <a:rPr lang="en-GB" dirty="0" smtClean="0"/>
              <a:t>Provision</a:t>
            </a:r>
            <a:r>
              <a:rPr lang="en-GB" baseline="0" dirty="0" smtClean="0"/>
              <a:t> had improved – shift from hospital based care to the community</a:t>
            </a:r>
          </a:p>
          <a:p>
            <a:r>
              <a:rPr lang="en-GB" baseline="0" dirty="0" smtClean="0"/>
              <a:t>However 36% of localities still don’t have an integrated COPD care pathway. </a:t>
            </a:r>
          </a:p>
          <a:p>
            <a:r>
              <a:rPr lang="en-GB" dirty="0" smtClean="0"/>
              <a:t>Lots still to be done</a:t>
            </a:r>
            <a:r>
              <a:rPr lang="en-GB" baseline="0" dirty="0" smtClean="0"/>
              <a:t> </a:t>
            </a:r>
            <a:endParaRPr lang="en-GB" dirty="0" smtClean="0"/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963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139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Commissioned by CCG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200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E01DE-B71C-4945-BD4C-51012740F50D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228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520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Pre</a:t>
            </a:r>
            <a:r>
              <a:rPr lang="en-GB" b="1" baseline="0" dirty="0" smtClean="0"/>
              <a:t> ACERs, 2007- 2011 and post ACERS 2011 to 2014. </a:t>
            </a:r>
            <a:endParaRPr lang="en-GB" b="1" dirty="0" smtClean="0"/>
          </a:p>
          <a:p>
            <a:r>
              <a:rPr lang="en-GB" dirty="0" smtClean="0"/>
              <a:t>Study by my colleagues in City and Hackney regarding ACERs</a:t>
            </a:r>
          </a:p>
          <a:p>
            <a:r>
              <a:rPr lang="en-GB" dirty="0" smtClean="0"/>
              <a:t>Improved coding</a:t>
            </a:r>
            <a:r>
              <a:rPr lang="en-GB" baseline="0" dirty="0" smtClean="0"/>
              <a:t> as well – as per TH linked to financial incentives</a:t>
            </a:r>
          </a:p>
          <a:p>
            <a:r>
              <a:rPr lang="en-GB" baseline="0" dirty="0" smtClean="0"/>
              <a:t>Bed days decreased as we were turning patients around quicker.  Reduction in bed days by just over 600 bed days per year, LOS decreased but wasn’t significant. </a:t>
            </a:r>
          </a:p>
          <a:p>
            <a:r>
              <a:rPr lang="en-GB" baseline="0" dirty="0" smtClean="0"/>
              <a:t>No difference in readmission rates pre/post - ?sickest patients still coming in, those in resp failure, admissions are rising nationally </a:t>
            </a:r>
          </a:p>
          <a:p>
            <a:r>
              <a:rPr lang="en-GB" baseline="0" dirty="0" smtClean="0"/>
              <a:t>Also looked at Homerton Hospital only admissions – reduced from 1.07 to 0.99, small and non-significant – however 57% of patients admitted were unknown to ACERS prior to admission.  Still need to work on early diagnosis</a:t>
            </a:r>
          </a:p>
          <a:p>
            <a:r>
              <a:rPr lang="en-GB" baseline="0" dirty="0" smtClean="0"/>
              <a:t>COPD management PLANs – 83% of patients post ACERs had management PLANs in City and Hackney </a:t>
            </a:r>
          </a:p>
          <a:p>
            <a:r>
              <a:rPr lang="en-GB" dirty="0" smtClean="0"/>
              <a:t>ACERs readmission</a:t>
            </a:r>
            <a:r>
              <a:rPr lang="en-GB" baseline="0" dirty="0" smtClean="0"/>
              <a:t> at 30 days 17.3% (lower than National)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157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Sensitive to PR </a:t>
            </a:r>
          </a:p>
          <a:p>
            <a:r>
              <a:rPr lang="en-GB" dirty="0" smtClean="0"/>
              <a:t>Our</a:t>
            </a:r>
            <a:r>
              <a:rPr lang="en-GB" baseline="0" dirty="0" smtClean="0"/>
              <a:t> current data suggests not responsive to Case Management</a:t>
            </a:r>
          </a:p>
          <a:p>
            <a:r>
              <a:rPr lang="en-GB" baseline="0" dirty="0" smtClean="0"/>
              <a:t>HAH – collating data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1543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797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2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PCN – commissioning</a:t>
            </a:r>
          </a:p>
          <a:p>
            <a:r>
              <a:rPr lang="en-GB" dirty="0" smtClean="0"/>
              <a:t>Neighbourhoods</a:t>
            </a:r>
            <a:r>
              <a:rPr lang="en-GB" baseline="0" dirty="0" smtClean="0"/>
              <a:t> – prevention and promotion of healthy living </a:t>
            </a:r>
          </a:p>
          <a:p>
            <a:r>
              <a:rPr lang="en-GB" baseline="0" dirty="0" smtClean="0"/>
              <a:t>Both delivering personalised care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843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778A3-AC00-4CAB-B6CD-982ED09255C5}" type="slidenum">
              <a:rPr lang="en-GB" smtClean="0">
                <a:solidFill>
                  <a:prstClr val="black"/>
                </a:solidFill>
              </a:rPr>
              <a:pPr/>
              <a:t>41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2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095F3-38D7-4910-A384-E89BFBA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20449-A32B-4E7D-AA44-C1F2A15FC7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DA93C-9E00-4AEA-8126-C75341ECC1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59CED-CC5A-4F3C-89B3-387B0A71E6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31B1E-8CE8-42C0-BC21-CD370EBB7A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40DF8-CCC9-4C10-ACC4-78EC6D9DB3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6395A-3907-4B65-9C7F-7D97CC1BD3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5B0BD-61CA-495F-958D-D900B323A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A6AEF-629A-4281-8360-5BC06F1186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7839E-CD2F-45E6-88EE-47CEAB7793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2DAF8-7061-4017-A0A2-3E3852F71E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24724D26-A964-449B-B452-33DA8B91A5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5" descr="image00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528" y="188640"/>
            <a:ext cx="1028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/>
          <a:cs typeface="MS PGothic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medicine-and-dentistry/care-coordination" TargetMode="External"/><Relationship Id="rId2" Type="http://schemas.openxmlformats.org/officeDocument/2006/relationships/hyperlink" Target="https://www.sciencedirect.com/topics/medicine-and-dentistry/respiratory-car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en-GB" sz="4800" b="1" dirty="0" smtClean="0"/>
              <a:t>Leading an Integrated Respiratory Team </a:t>
            </a:r>
            <a:endParaRPr lang="en-GB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4293096"/>
            <a:ext cx="6774904" cy="1752600"/>
          </a:xfrm>
        </p:spPr>
        <p:txBody>
          <a:bodyPr/>
          <a:lstStyle/>
          <a:p>
            <a:pPr algn="r"/>
            <a:endParaRPr lang="en-GB" b="1" dirty="0" smtClean="0"/>
          </a:p>
          <a:p>
            <a:pPr algn="r"/>
            <a:endParaRPr lang="en-GB" b="1" dirty="0"/>
          </a:p>
        </p:txBody>
      </p:sp>
      <p:pic>
        <p:nvPicPr>
          <p:cNvPr id="4" name="Picture 3" descr="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" y="3284984"/>
            <a:ext cx="3894732" cy="12837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067944" y="4488989"/>
            <a:ext cx="48245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Laura Graham </a:t>
            </a:r>
            <a:r>
              <a:rPr lang="en-GB" sz="1800" dirty="0" smtClean="0"/>
              <a:t>MCSP, MSc, NMP</a:t>
            </a:r>
          </a:p>
          <a:p>
            <a:r>
              <a:rPr lang="en-GB" b="1" dirty="0" smtClean="0"/>
              <a:t>Respiratory Lead</a:t>
            </a:r>
          </a:p>
          <a:p>
            <a:r>
              <a:rPr lang="en-GB" b="1" dirty="0" smtClean="0"/>
              <a:t>Respiratory Physiotherapist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80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Aims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Brief overview of Integrated care</a:t>
            </a:r>
          </a:p>
          <a:p>
            <a:r>
              <a:rPr lang="en-GB" dirty="0" smtClean="0"/>
              <a:t>Overview of ACERs</a:t>
            </a:r>
          </a:p>
          <a:p>
            <a:r>
              <a:rPr lang="en-GB" dirty="0" smtClean="0"/>
              <a:t>ACERs Respiratory Service</a:t>
            </a:r>
          </a:p>
          <a:p>
            <a:r>
              <a:rPr lang="en-GB" dirty="0" smtClean="0"/>
              <a:t>Benefits &amp; Challenges </a:t>
            </a:r>
          </a:p>
          <a:p>
            <a:r>
              <a:rPr lang="en-GB" dirty="0" smtClean="0"/>
              <a:t>Patient Outcomes</a:t>
            </a:r>
          </a:p>
          <a:p>
            <a:r>
              <a:rPr lang="en-GB" dirty="0" smtClean="0"/>
              <a:t>Recommendations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764704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4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Integrated Respiratory Care </a:t>
            </a:r>
            <a:endParaRPr lang="en-GB" b="1" u="sng" dirty="0"/>
          </a:p>
        </p:txBody>
      </p:sp>
      <p:sp>
        <p:nvSpPr>
          <p:cNvPr id="4" name="Rectangle 3"/>
          <p:cNvSpPr/>
          <p:nvPr/>
        </p:nvSpPr>
        <p:spPr>
          <a:xfrm>
            <a:off x="539552" y="1772816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“Integrated</a:t>
            </a:r>
            <a:r>
              <a:rPr lang="en-US" sz="3600" dirty="0"/>
              <a:t> </a:t>
            </a:r>
            <a:r>
              <a:rPr lang="en-US" sz="3600" dirty="0">
                <a:hlinkClick r:id="rId2" tooltip="Learn more about Respiratory Care from ScienceDirect's AI-generated Topic Pages"/>
              </a:rPr>
              <a:t>respiratory care</a:t>
            </a:r>
            <a:r>
              <a:rPr lang="en-US" sz="3600" dirty="0"/>
              <a:t> is </a:t>
            </a:r>
            <a:r>
              <a:rPr lang="en-US" sz="3600" dirty="0" smtClean="0"/>
              <a:t>patient-centered, </a:t>
            </a:r>
            <a:r>
              <a:rPr lang="en-US" sz="3600" dirty="0"/>
              <a:t>proactive and </a:t>
            </a:r>
            <a:r>
              <a:rPr lang="en-US" sz="3600" dirty="0">
                <a:hlinkClick r:id="rId3" tooltip="Learn more about Care Coordination from ScienceDirect's AI-generated Topic Pages"/>
              </a:rPr>
              <a:t>coordinated care</a:t>
            </a:r>
            <a:r>
              <a:rPr lang="en-US" sz="3600" dirty="0"/>
              <a:t> delivered through clinical leadership and a multidisciplinary ‘team without </a:t>
            </a:r>
            <a:r>
              <a:rPr lang="en-US" sz="3600" dirty="0" smtClean="0"/>
              <a:t>walls”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724128" y="558924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Patel I, 2014</a:t>
            </a:r>
            <a:endParaRPr lang="en-GB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57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72400" cy="1203920"/>
          </a:xfrm>
        </p:spPr>
        <p:txBody>
          <a:bodyPr/>
          <a:lstStyle/>
          <a:p>
            <a:r>
              <a:rPr lang="en-GB" sz="4000" b="1" u="sng" dirty="0" smtClean="0">
                <a:solidFill>
                  <a:srgbClr val="00B050"/>
                </a:solidFill>
              </a:rPr>
              <a:t>Integrated Respiratory </a:t>
            </a:r>
            <a:r>
              <a:rPr lang="en-GB" sz="4000" b="1" u="sng" dirty="0" smtClean="0">
                <a:solidFill>
                  <a:srgbClr val="00B050"/>
                </a:solidFill>
              </a:rPr>
              <a:t>Care Aims to</a:t>
            </a:r>
            <a:endParaRPr lang="en-GB" sz="4000" b="1" u="sng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44824"/>
            <a:ext cx="8784976" cy="4323184"/>
          </a:xfrm>
        </p:spPr>
        <p:txBody>
          <a:bodyPr/>
          <a:lstStyle/>
          <a:p>
            <a:pPr marL="0" indent="0">
              <a:buNone/>
            </a:pPr>
            <a:r>
              <a:rPr lang="en-GB" sz="2800" b="1" i="1" dirty="0" smtClean="0">
                <a:solidFill>
                  <a:srgbClr val="FF0000"/>
                </a:solidFill>
              </a:rPr>
              <a:t>“Best possible care, delivered by the most suitable individual or service, in the most suitable setting” </a:t>
            </a:r>
            <a:r>
              <a:rPr lang="en-GB" sz="1600" b="1" i="1" dirty="0" smtClean="0">
                <a:solidFill>
                  <a:srgbClr val="FF0000"/>
                </a:solidFill>
              </a:rPr>
              <a:t>(BTS 2014)</a:t>
            </a:r>
          </a:p>
          <a:p>
            <a:pPr marL="0" indent="0">
              <a:buNone/>
            </a:pPr>
            <a:endParaRPr lang="en-GB" sz="1600" b="1" i="1" dirty="0" smtClean="0">
              <a:solidFill>
                <a:srgbClr val="FF0000"/>
              </a:solidFill>
            </a:endParaRPr>
          </a:p>
          <a:p>
            <a:r>
              <a:rPr lang="en-GB" sz="2000" dirty="0" smtClean="0"/>
              <a:t>One patient pathway – across all healthcare settings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Personalised Care </a:t>
            </a:r>
          </a:p>
          <a:p>
            <a:r>
              <a:rPr lang="en-GB" sz="2000" dirty="0"/>
              <a:t>Proactive not reactive 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Partnership – between patients and services </a:t>
            </a:r>
          </a:p>
          <a:p>
            <a:r>
              <a:rPr lang="en-GB" sz="2000" dirty="0" smtClean="0"/>
              <a:t>Aimed at improving patient outcomes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Available 7 days a week 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69160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6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44" y="332656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Integrated Care (2018)</a:t>
            </a:r>
            <a:endParaRPr lang="en-GB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42" y="1309983"/>
            <a:ext cx="8748464" cy="350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3" y="4814435"/>
            <a:ext cx="8604448" cy="119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 bwMode="auto">
          <a:xfrm>
            <a:off x="3347864" y="3020986"/>
            <a:ext cx="1728192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6876256" y="5229200"/>
            <a:ext cx="1440160" cy="288032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7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392488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8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6696744" cy="483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8640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0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609600"/>
            <a:ext cx="7126560" cy="114300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b="1" dirty="0" smtClean="0"/>
              <a:t>Service Development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80920" cy="3888432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Established in 2009 as a COPD admission avoidance </a:t>
            </a:r>
            <a:r>
              <a:rPr lang="en-GB" sz="2400" b="1" dirty="0" smtClean="0"/>
              <a:t>service:</a:t>
            </a:r>
            <a:endParaRPr lang="en-GB" sz="2400" b="1" dirty="0" smtClean="0"/>
          </a:p>
          <a:p>
            <a:r>
              <a:rPr lang="en-GB" sz="2400" b="1" dirty="0" smtClean="0">
                <a:solidFill>
                  <a:srgbClr val="00B050"/>
                </a:solidFill>
              </a:rPr>
              <a:t>2012</a:t>
            </a:r>
            <a:r>
              <a:rPr lang="en-GB" sz="2400" dirty="0" smtClean="0">
                <a:solidFill>
                  <a:srgbClr val="00B050"/>
                </a:solidFill>
              </a:rPr>
              <a:t> – Home Oxygen Service </a:t>
            </a:r>
          </a:p>
          <a:p>
            <a:r>
              <a:rPr lang="en-GB" sz="2400" dirty="0" smtClean="0"/>
              <a:t>2013 – Community Pulmonary &amp; Heart Failure Rehab</a:t>
            </a:r>
          </a:p>
          <a:p>
            <a:r>
              <a:rPr lang="en-GB" sz="2400" b="1" dirty="0" smtClean="0">
                <a:solidFill>
                  <a:srgbClr val="00B050"/>
                </a:solidFill>
              </a:rPr>
              <a:t>2015</a:t>
            </a:r>
            <a:r>
              <a:rPr lang="en-GB" sz="2400" dirty="0" smtClean="0">
                <a:solidFill>
                  <a:srgbClr val="00B050"/>
                </a:solidFill>
              </a:rPr>
              <a:t> – Clinical Psychology</a:t>
            </a:r>
          </a:p>
          <a:p>
            <a:r>
              <a:rPr lang="en-GB" sz="2400" dirty="0" smtClean="0"/>
              <a:t>2016 – Community Heart failure &amp; Cardiac Rehab</a:t>
            </a:r>
          </a:p>
          <a:p>
            <a:r>
              <a:rPr lang="en-GB" sz="2400" b="1" dirty="0" smtClean="0">
                <a:solidFill>
                  <a:srgbClr val="00B050"/>
                </a:solidFill>
              </a:rPr>
              <a:t>2017</a:t>
            </a:r>
            <a:r>
              <a:rPr lang="en-GB" sz="2400" dirty="0" smtClean="0">
                <a:solidFill>
                  <a:srgbClr val="00B050"/>
                </a:solidFill>
              </a:rPr>
              <a:t> – Commissioned for Asthma &amp; other chronic respiratory diseases </a:t>
            </a:r>
          </a:p>
          <a:p>
            <a:endParaRPr lang="en-GB" sz="24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1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700808"/>
            <a:ext cx="8352928" cy="4752528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sz="2800" dirty="0" smtClean="0"/>
              <a:t>CCG block contract – Community Health Services</a:t>
            </a:r>
            <a:endParaRPr lang="en-GB" sz="2800" dirty="0" smtClean="0"/>
          </a:p>
          <a:p>
            <a:r>
              <a:rPr lang="en-GB" sz="2800" dirty="0" smtClean="0"/>
              <a:t>Separate </a:t>
            </a:r>
            <a:r>
              <a:rPr lang="en-GB" sz="2800" dirty="0" smtClean="0"/>
              <a:t>Cardiac &amp; Respiratory Pathways</a:t>
            </a:r>
          </a:p>
          <a:p>
            <a:r>
              <a:rPr lang="en-GB" sz="2800" dirty="0" smtClean="0"/>
              <a:t>18 </a:t>
            </a:r>
            <a:r>
              <a:rPr lang="en-GB" sz="2800" dirty="0" smtClean="0"/>
              <a:t>years old </a:t>
            </a:r>
            <a:r>
              <a:rPr lang="en-GB" sz="2800" dirty="0" smtClean="0"/>
              <a:t>+</a:t>
            </a:r>
          </a:p>
          <a:p>
            <a:r>
              <a:rPr lang="en-GB" sz="2800" dirty="0" smtClean="0"/>
              <a:t>Live or have a C&amp;H GP</a:t>
            </a:r>
          </a:p>
          <a:p>
            <a:r>
              <a:rPr lang="en-GB" sz="2800" dirty="0" smtClean="0"/>
              <a:t>Based Homerton Hospital &amp; St Leonards Hos</a:t>
            </a:r>
            <a:r>
              <a:rPr lang="en-GB" sz="2800" dirty="0" smtClean="0"/>
              <a:t>pital</a:t>
            </a:r>
            <a:endParaRPr lang="en-GB" sz="2800" dirty="0" smtClean="0"/>
          </a:p>
          <a:p>
            <a:r>
              <a:rPr lang="en-GB" sz="2800" dirty="0" smtClean="0"/>
              <a:t>2009 - 8 staff</a:t>
            </a:r>
          </a:p>
          <a:p>
            <a:r>
              <a:rPr lang="en-GB" sz="2800" dirty="0" smtClean="0"/>
              <a:t>2019 – 31 staff</a:t>
            </a:r>
            <a:endParaRPr lang="en-GB" dirty="0" smtClean="0"/>
          </a:p>
          <a:p>
            <a:r>
              <a:rPr lang="en-GB" sz="2800" dirty="0" smtClean="0"/>
              <a:t>Mobile working &amp; paperless</a:t>
            </a:r>
            <a:endParaRPr lang="en-GB" sz="2800" dirty="0"/>
          </a:p>
        </p:txBody>
      </p:sp>
      <p:pic>
        <p:nvPicPr>
          <p:cNvPr id="5" name="Picture 4" descr="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6632"/>
            <a:ext cx="3894732" cy="1283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7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47" y="871265"/>
            <a:ext cx="2891021" cy="99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53" y="1730216"/>
            <a:ext cx="8879341" cy="546656"/>
          </a:xfrm>
        </p:spPr>
        <p:txBody>
          <a:bodyPr/>
          <a:lstStyle/>
          <a:p>
            <a:r>
              <a:rPr lang="en-GB" sz="2200" b="1" dirty="0" smtClean="0"/>
              <a:t>Consultant &amp; Nurse Consultant Lead</a:t>
            </a:r>
            <a:endParaRPr lang="en-GB" sz="2200" dirty="0" smtClean="0"/>
          </a:p>
          <a:p>
            <a:endParaRPr lang="en-GB" sz="2000" dirty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32656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 smtClean="0">
                <a:solidFill>
                  <a:schemeClr val="accent1">
                    <a:lumMod val="50000"/>
                  </a:schemeClr>
                </a:solidFill>
              </a:rPr>
              <a:t>Adult Cardiorespiratory Enhanced and Responsive Service</a:t>
            </a:r>
            <a:endParaRPr lang="en-GB" sz="32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492773"/>
              </p:ext>
            </p:extLst>
          </p:nvPr>
        </p:nvGraphicFramePr>
        <p:xfrm>
          <a:off x="52241" y="2276872"/>
          <a:ext cx="9144000" cy="45811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0"/>
                <a:gridCol w="4572000"/>
              </a:tblGrid>
              <a:tr h="437402">
                <a:tc>
                  <a:txBody>
                    <a:bodyPr/>
                    <a:lstStyle/>
                    <a:p>
                      <a:r>
                        <a:rPr lang="en-GB" dirty="0" smtClean="0"/>
                        <a:t>Respiratory Team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Cardiac Team </a:t>
                      </a:r>
                      <a:endParaRPr lang="en-GB" dirty="0"/>
                    </a:p>
                  </a:txBody>
                  <a:tcPr/>
                </a:tc>
              </a:tr>
              <a:tr h="437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Dedicated Clinical Lead - </a:t>
                      </a:r>
                      <a:r>
                        <a:rPr lang="en-GB" dirty="0" smtClean="0"/>
                        <a:t>Physiotherapist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Dedicated Clinical Lead - </a:t>
                      </a:r>
                      <a:r>
                        <a:rPr lang="en-GB" dirty="0" smtClean="0"/>
                        <a:t>Nurse</a:t>
                      </a:r>
                      <a:endParaRPr lang="en-GB" dirty="0"/>
                    </a:p>
                  </a:txBody>
                  <a:tcPr/>
                </a:tc>
              </a:tr>
              <a:tr h="7654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Physiotherapists,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Nurses, Rehab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smtClean="0"/>
                        <a:t>Assistant, Admin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Nurses</a:t>
                      </a:r>
                      <a:r>
                        <a:rPr lang="en-GB" baseline="0" dirty="0" smtClean="0"/>
                        <a:t> and Assistant </a:t>
                      </a:r>
                      <a:r>
                        <a:rPr lang="en-GB" baseline="0" dirty="0" smtClean="0"/>
                        <a:t>practitioner, Apprentice, Admin</a:t>
                      </a:r>
                      <a:endParaRPr lang="en-GB" dirty="0" smtClean="0"/>
                    </a:p>
                  </a:txBody>
                  <a:tcPr/>
                </a:tc>
              </a:tr>
              <a:tr h="437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7</a:t>
                      </a:r>
                      <a:r>
                        <a:rPr lang="en-GB" baseline="0" dirty="0" smtClean="0"/>
                        <a:t> Day Service/ </a:t>
                      </a:r>
                      <a:r>
                        <a:rPr lang="en-GB" dirty="0" smtClean="0"/>
                        <a:t>24hr</a:t>
                      </a:r>
                      <a:r>
                        <a:rPr lang="en-GB" baseline="0" dirty="0" smtClean="0"/>
                        <a:t> Advice line 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 Day</a:t>
                      </a:r>
                      <a:r>
                        <a:rPr lang="en-GB" baseline="0" dirty="0" smtClean="0"/>
                        <a:t> Service</a:t>
                      </a:r>
                      <a:endParaRPr lang="en-GB" dirty="0"/>
                    </a:p>
                  </a:txBody>
                  <a:tcPr/>
                </a:tc>
              </a:tr>
              <a:tr h="437402">
                <a:tc>
                  <a:txBody>
                    <a:bodyPr/>
                    <a:lstStyle/>
                    <a:p>
                      <a:r>
                        <a:rPr lang="en-GB" dirty="0" smtClean="0"/>
                        <a:t>Cardiorespiratory Rehab – 4</a:t>
                      </a:r>
                      <a:r>
                        <a:rPr lang="en-GB" baseline="0" dirty="0" smtClean="0"/>
                        <a:t> Venues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Cardiorespiratory Rehab – 2 venues </a:t>
                      </a:r>
                      <a:endParaRPr lang="en-GB" dirty="0"/>
                    </a:p>
                  </a:txBody>
                  <a:tcPr/>
                </a:tc>
              </a:tr>
              <a:tr h="727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Integrated</a:t>
                      </a:r>
                      <a:r>
                        <a:rPr lang="en-GB" baseline="0" dirty="0" smtClean="0"/>
                        <a:t> ACERs </a:t>
                      </a:r>
                      <a:r>
                        <a:rPr lang="en-GB" dirty="0" smtClean="0"/>
                        <a:t>Psychology</a:t>
                      </a:r>
                      <a:r>
                        <a:rPr lang="en-GB" baseline="0" dirty="0" smtClean="0"/>
                        <a:t> service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Linked</a:t>
                      </a:r>
                      <a:r>
                        <a:rPr lang="en-GB" baseline="0" dirty="0" smtClean="0"/>
                        <a:t> to IAPT service – dedicated ACERs team </a:t>
                      </a:r>
                      <a:endParaRPr lang="en-GB" dirty="0" smtClean="0"/>
                    </a:p>
                  </a:txBody>
                  <a:tcPr/>
                </a:tc>
              </a:tr>
              <a:tr h="1338320">
                <a:tc>
                  <a:txBody>
                    <a:bodyPr/>
                    <a:lstStyle/>
                    <a:p>
                      <a:r>
                        <a:rPr lang="en-GB" dirty="0" smtClean="0"/>
                        <a:t>Hospital</a:t>
                      </a:r>
                      <a:r>
                        <a:rPr lang="en-GB" baseline="0" dirty="0" smtClean="0"/>
                        <a:t> at Home</a:t>
                      </a:r>
                      <a:r>
                        <a:rPr lang="en-GB" dirty="0" smtClean="0"/>
                        <a:t>, Pulmonary</a:t>
                      </a:r>
                      <a:r>
                        <a:rPr lang="en-GB" baseline="0" dirty="0" smtClean="0"/>
                        <a:t> Rehab</a:t>
                      </a:r>
                      <a:r>
                        <a:rPr lang="en-GB" baseline="0" dirty="0" smtClean="0"/>
                        <a:t>, Integrated breathlessness rehab, </a:t>
                      </a:r>
                      <a:r>
                        <a:rPr lang="en-GB" baseline="0" dirty="0" smtClean="0"/>
                        <a:t>Oxygen Service, Case management, Respiratory Physiotherapy, Palliative care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Case</a:t>
                      </a:r>
                      <a:r>
                        <a:rPr lang="en-GB" baseline="0" dirty="0" smtClean="0"/>
                        <a:t> Management, support </a:t>
                      </a:r>
                      <a:r>
                        <a:rPr lang="en-GB" baseline="0" dirty="0" smtClean="0"/>
                        <a:t>following admission, </a:t>
                      </a:r>
                      <a:r>
                        <a:rPr lang="en-GB" baseline="0" dirty="0" smtClean="0"/>
                        <a:t>GP clinics, post discharge clinic Inpatient review, Cardiac Rehab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80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376613" y="2316163"/>
            <a:ext cx="2489200" cy="1368425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 dirty="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86575" y="955318"/>
            <a:ext cx="2028825" cy="1130300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400" kern="0" dirty="0" smtClean="0">
                <a:solidFill>
                  <a:prstClr val="white"/>
                </a:solidFill>
              </a:rPr>
              <a:t>Respiratory Physiotherapy</a:t>
            </a:r>
            <a:endParaRPr lang="en-GB" sz="1400" kern="0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-9615" y="2079372"/>
            <a:ext cx="1773237" cy="914400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600" kern="0" dirty="0">
                <a:solidFill>
                  <a:prstClr val="white"/>
                </a:solidFill>
              </a:rPr>
              <a:t>Discharge bundles</a:t>
            </a:r>
          </a:p>
        </p:txBody>
      </p:sp>
      <p:sp>
        <p:nvSpPr>
          <p:cNvPr id="10" name="Oval 9"/>
          <p:cNvSpPr/>
          <p:nvPr/>
        </p:nvSpPr>
        <p:spPr>
          <a:xfrm>
            <a:off x="458182" y="5595754"/>
            <a:ext cx="2185213" cy="914400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600" kern="0" dirty="0" smtClean="0">
                <a:solidFill>
                  <a:prstClr val="white"/>
                </a:solidFill>
              </a:rPr>
              <a:t>Admission Avoidance</a:t>
            </a:r>
            <a:endParaRPr lang="en-GB" sz="1600" kern="0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71420" y="5706851"/>
            <a:ext cx="2119358" cy="1044575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600" kern="0" dirty="0" smtClean="0">
                <a:solidFill>
                  <a:prstClr val="white"/>
                </a:solidFill>
              </a:rPr>
              <a:t>Health promotion/</a:t>
            </a:r>
          </a:p>
          <a:p>
            <a:pPr algn="ctr">
              <a:defRPr/>
            </a:pPr>
            <a:r>
              <a:rPr lang="en-GB" sz="1600" kern="0" dirty="0" smtClean="0">
                <a:solidFill>
                  <a:prstClr val="white"/>
                </a:solidFill>
              </a:rPr>
              <a:t>Support </a:t>
            </a:r>
            <a:r>
              <a:rPr lang="en-GB" sz="1600" kern="0" dirty="0" smtClean="0">
                <a:solidFill>
                  <a:prstClr val="white"/>
                </a:solidFill>
              </a:rPr>
              <a:t>&amp; education</a:t>
            </a:r>
            <a:endParaRPr lang="en-GB" sz="1600" kern="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29188" y="384163"/>
            <a:ext cx="1873250" cy="914400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600" kern="0" dirty="0" smtClean="0">
                <a:solidFill>
                  <a:prstClr val="white"/>
                </a:solidFill>
              </a:rPr>
              <a:t>Respiratory Nursing </a:t>
            </a:r>
            <a:endParaRPr lang="en-GB" sz="1600" kern="0" dirty="0">
              <a:solidFill>
                <a:prstClr val="white"/>
              </a:solidFill>
            </a:endParaRPr>
          </a:p>
        </p:txBody>
      </p:sp>
      <p:cxnSp>
        <p:nvCxnSpPr>
          <p:cNvPr id="6155" name="Straight Arrow Connector 13"/>
          <p:cNvCxnSpPr>
            <a:cxnSpLocks noChangeShapeType="1"/>
            <a:stCxn id="3" idx="6"/>
          </p:cNvCxnSpPr>
          <p:nvPr/>
        </p:nvCxnSpPr>
        <p:spPr bwMode="auto">
          <a:xfrm flipV="1">
            <a:off x="1784149" y="3093683"/>
            <a:ext cx="1707731" cy="539652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6" name="Straight Arrow Connector 14"/>
          <p:cNvCxnSpPr>
            <a:cxnSpLocks noChangeShapeType="1"/>
            <a:stCxn id="13" idx="4"/>
            <a:endCxn id="5" idx="0"/>
          </p:cNvCxnSpPr>
          <p:nvPr/>
        </p:nvCxnSpPr>
        <p:spPr bwMode="auto">
          <a:xfrm flipH="1">
            <a:off x="4621213" y="1298563"/>
            <a:ext cx="1244600" cy="101760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7" name="Straight Arrow Connector 15"/>
          <p:cNvCxnSpPr>
            <a:cxnSpLocks noChangeShapeType="1"/>
            <a:stCxn id="6" idx="3"/>
            <a:endCxn id="5" idx="7"/>
          </p:cNvCxnSpPr>
          <p:nvPr/>
        </p:nvCxnSpPr>
        <p:spPr bwMode="auto">
          <a:xfrm flipH="1">
            <a:off x="5501278" y="1920089"/>
            <a:ext cx="1682412" cy="596475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9" name="Straight Arrow Connector 17"/>
          <p:cNvCxnSpPr>
            <a:cxnSpLocks noChangeShapeType="1"/>
            <a:endCxn id="5" idx="3"/>
          </p:cNvCxnSpPr>
          <p:nvPr/>
        </p:nvCxnSpPr>
        <p:spPr bwMode="auto">
          <a:xfrm flipV="1">
            <a:off x="2138416" y="3484187"/>
            <a:ext cx="1602732" cy="2115488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1" name="Straight Arrow Connector 19"/>
          <p:cNvCxnSpPr>
            <a:cxnSpLocks noChangeShapeType="1"/>
          </p:cNvCxnSpPr>
          <p:nvPr/>
        </p:nvCxnSpPr>
        <p:spPr bwMode="auto">
          <a:xfrm flipH="1">
            <a:off x="4015918" y="3599267"/>
            <a:ext cx="293409" cy="2147716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6" name="Picture 2" descr="C:\Users\deborah.roots\Desktop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019" y="2602418"/>
            <a:ext cx="2084387" cy="78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-9615" y="3159466"/>
            <a:ext cx="1793764" cy="947737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rgbClr val="FFFFFF"/>
                </a:solidFill>
              </a:rPr>
              <a:t>Early Supportive Discharge 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7193302" y="3674193"/>
            <a:ext cx="2064767" cy="1058597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FFFFFF"/>
                </a:solidFill>
              </a:rPr>
              <a:t>Integrated End of Life Support 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7129099" y="2228071"/>
            <a:ext cx="1872209" cy="13746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rgbClr val="FFFFFF"/>
                </a:solidFill>
              </a:rPr>
              <a:t>Integrated Cardiorespiratory Rehab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-9615" y="4417601"/>
            <a:ext cx="1899675" cy="1114097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rgbClr val="FFFFFF"/>
                </a:solidFill>
              </a:rPr>
              <a:t>Specialist Heart Failure Nurse Clinic </a:t>
            </a:r>
          </a:p>
        </p:txBody>
      </p:sp>
      <p:cxnSp>
        <p:nvCxnSpPr>
          <p:cNvPr id="32" name="Straight Arrow Connector 16"/>
          <p:cNvCxnSpPr>
            <a:cxnSpLocks noChangeShapeType="1"/>
            <a:endCxn id="27" idx="2"/>
          </p:cNvCxnSpPr>
          <p:nvPr/>
        </p:nvCxnSpPr>
        <p:spPr bwMode="auto">
          <a:xfrm>
            <a:off x="5800725" y="2840619"/>
            <a:ext cx="1328374" cy="74796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Arrow Connector 19"/>
          <p:cNvCxnSpPr>
            <a:cxnSpLocks noChangeShapeType="1"/>
          </p:cNvCxnSpPr>
          <p:nvPr/>
        </p:nvCxnSpPr>
        <p:spPr bwMode="auto">
          <a:xfrm flipH="1">
            <a:off x="1890060" y="3385126"/>
            <a:ext cx="1601821" cy="1347664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Arrow Connector 19"/>
          <p:cNvCxnSpPr>
            <a:cxnSpLocks noChangeShapeType="1"/>
          </p:cNvCxnSpPr>
          <p:nvPr/>
        </p:nvCxnSpPr>
        <p:spPr bwMode="auto">
          <a:xfrm>
            <a:off x="5295570" y="3550155"/>
            <a:ext cx="1897732" cy="1463021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Arrow Connector 19"/>
          <p:cNvCxnSpPr>
            <a:cxnSpLocks noChangeShapeType="1"/>
            <a:endCxn id="24" idx="1"/>
          </p:cNvCxnSpPr>
          <p:nvPr/>
        </p:nvCxnSpPr>
        <p:spPr bwMode="auto">
          <a:xfrm>
            <a:off x="5562136" y="3358608"/>
            <a:ext cx="1933544" cy="470613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Arrow Connector 19"/>
          <p:cNvCxnSpPr>
            <a:cxnSpLocks noChangeShapeType="1"/>
          </p:cNvCxnSpPr>
          <p:nvPr/>
        </p:nvCxnSpPr>
        <p:spPr bwMode="auto">
          <a:xfrm>
            <a:off x="1784149" y="2506998"/>
            <a:ext cx="1617420" cy="200401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Oval 52"/>
          <p:cNvSpPr/>
          <p:nvPr/>
        </p:nvSpPr>
        <p:spPr>
          <a:xfrm>
            <a:off x="1357177" y="118638"/>
            <a:ext cx="1871662" cy="1021344"/>
          </a:xfrm>
          <a:prstGeom prst="ellipse">
            <a:avLst/>
          </a:prstGeom>
          <a:solidFill>
            <a:srgbClr val="0065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GB" sz="1600" kern="0" dirty="0" smtClean="0">
                <a:solidFill>
                  <a:prstClr val="white"/>
                </a:solidFill>
              </a:rPr>
              <a:t>Home Oxygen assessment and review</a:t>
            </a:r>
            <a:endParaRPr lang="en-GB" sz="1600" kern="0" dirty="0">
              <a:solidFill>
                <a:prstClr val="white"/>
              </a:solidFill>
            </a:endParaRPr>
          </a:p>
        </p:txBody>
      </p:sp>
      <p:cxnSp>
        <p:nvCxnSpPr>
          <p:cNvPr id="58" name="Straight Arrow Connector 13"/>
          <p:cNvCxnSpPr>
            <a:cxnSpLocks noChangeShapeType="1"/>
          </p:cNvCxnSpPr>
          <p:nvPr/>
        </p:nvCxnSpPr>
        <p:spPr bwMode="auto">
          <a:xfrm>
            <a:off x="2764141" y="1038083"/>
            <a:ext cx="1472971" cy="1325753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Oval 33"/>
          <p:cNvSpPr/>
          <p:nvPr/>
        </p:nvSpPr>
        <p:spPr bwMode="auto">
          <a:xfrm>
            <a:off x="6614479" y="4871505"/>
            <a:ext cx="2505708" cy="1181449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FFFFFF"/>
                </a:solidFill>
              </a:rPr>
              <a:t>Clinical Psychology &amp; CBT therapy 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1377" y="1038083"/>
            <a:ext cx="2304529" cy="964770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 smtClean="0">
                <a:solidFill>
                  <a:schemeClr val="bg1"/>
                </a:solidFill>
                <a:latin typeface="Arial" pitchFamily="34" charset="0"/>
              </a:rPr>
              <a:t>Inpatient Cardiac Nursing </a:t>
            </a:r>
            <a:r>
              <a:rPr lang="en-GB" sz="1600" dirty="0" smtClean="0">
                <a:latin typeface="Arial" pitchFamily="34" charset="0"/>
              </a:rPr>
              <a:t> 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cxnSp>
        <p:nvCxnSpPr>
          <p:cNvPr id="7" name="Straight Arrow Connector 6"/>
          <p:cNvCxnSpPr>
            <a:stCxn id="2" idx="5"/>
            <a:endCxn id="5" idx="1"/>
          </p:cNvCxnSpPr>
          <p:nvPr/>
        </p:nvCxnSpPr>
        <p:spPr bwMode="auto">
          <a:xfrm>
            <a:off x="2138416" y="1861566"/>
            <a:ext cx="1602732" cy="6549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5" name="Oval 14"/>
          <p:cNvSpPr/>
          <p:nvPr/>
        </p:nvSpPr>
        <p:spPr bwMode="auto">
          <a:xfrm>
            <a:off x="4888570" y="5746983"/>
            <a:ext cx="1954485" cy="1045882"/>
          </a:xfrm>
          <a:prstGeom prst="ellipse">
            <a:avLst/>
          </a:prstGeom>
          <a:solidFill>
            <a:srgbClr val="005BAA"/>
          </a:solidFill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MS PGothic"/>
                <a:cs typeface="MS PGothic"/>
              </a:rPr>
              <a:t>Non medical Prescribing </a:t>
            </a:r>
          </a:p>
        </p:txBody>
      </p:sp>
      <p:cxnSp>
        <p:nvCxnSpPr>
          <p:cNvPr id="17" name="Straight Arrow Connector 16"/>
          <p:cNvCxnSpPr>
            <a:endCxn id="15" idx="0"/>
          </p:cNvCxnSpPr>
          <p:nvPr/>
        </p:nvCxnSpPr>
        <p:spPr bwMode="auto">
          <a:xfrm>
            <a:off x="5076056" y="3674193"/>
            <a:ext cx="789757" cy="20727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3299283" y="65275"/>
            <a:ext cx="1433270" cy="925135"/>
          </a:xfrm>
          <a:prstGeom prst="ellipse">
            <a:avLst/>
          </a:prstGeom>
          <a:solidFill>
            <a:srgbClr val="005B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MS PGothic"/>
                <a:cs typeface="MS PGothic"/>
              </a:rPr>
              <a:t>Smoking Cessation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4128646" y="955318"/>
            <a:ext cx="243247" cy="13257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641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u="sng" dirty="0" smtClean="0"/>
              <a:t>What ACERs don’t currently do </a:t>
            </a:r>
            <a:endParaRPr lang="en-GB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132856"/>
            <a:ext cx="8134672" cy="3312368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dirty="0" smtClean="0"/>
              <a:t>Diagnostic Spirometry </a:t>
            </a:r>
          </a:p>
          <a:p>
            <a:r>
              <a:rPr lang="en-GB" dirty="0" smtClean="0"/>
              <a:t>Home NIV </a:t>
            </a:r>
          </a:p>
          <a:p>
            <a:r>
              <a:rPr lang="en-GB" dirty="0" smtClean="0"/>
              <a:t>Rapid Response for Heart Failure </a:t>
            </a:r>
          </a:p>
          <a:p>
            <a:r>
              <a:rPr lang="en-GB" dirty="0" smtClean="0"/>
              <a:t>Home IV Management – Diuretic's or </a:t>
            </a:r>
            <a:r>
              <a:rPr lang="en-GB" dirty="0" smtClean="0"/>
              <a:t>Abx</a:t>
            </a:r>
            <a:r>
              <a:rPr lang="en-GB" dirty="0" smtClean="0"/>
              <a:t> </a:t>
            </a:r>
          </a:p>
          <a:p>
            <a:r>
              <a:rPr lang="en-GB" dirty="0" smtClean="0"/>
              <a:t>Nebulised </a:t>
            </a:r>
            <a:r>
              <a:rPr lang="en-GB" dirty="0" smtClean="0"/>
              <a:t>Abx</a:t>
            </a:r>
            <a:r>
              <a:rPr lang="en-GB" dirty="0" smtClean="0"/>
              <a:t> therapy 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8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Respiratory Team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483621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75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Commissioned for: 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295234"/>
              </p:ext>
            </p:extLst>
          </p:nvPr>
        </p:nvGraphicFramePr>
        <p:xfrm>
          <a:off x="467544" y="1772816"/>
          <a:ext cx="7988301" cy="2494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2767"/>
                <a:gridCol w="2662767"/>
                <a:gridCol w="2662767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KPI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Target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Actual 2018/9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Referrals</a:t>
                      </a:r>
                      <a:r>
                        <a:rPr lang="en-GB" baseline="0" dirty="0" smtClean="0"/>
                        <a:t> (not PR)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1800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3883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PR Referrals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528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A&amp;E</a:t>
                      </a:r>
                      <a:r>
                        <a:rPr lang="en-GB" baseline="0" dirty="0" smtClean="0"/>
                        <a:t> Contacts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314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Patient experience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Sample of 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50+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COPD Assessment Test</a:t>
                      </a:r>
                      <a:r>
                        <a:rPr lang="en-GB" baseline="0" dirty="0" smtClean="0"/>
                        <a:t> Scores – HAH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75%</a:t>
                      </a:r>
                      <a:r>
                        <a:rPr lang="en-GB" baseline="0" dirty="0" smtClean="0"/>
                        <a:t> of people improved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83%</a:t>
                      </a:r>
                    </a:p>
                    <a:p>
                      <a:r>
                        <a:rPr lang="en-GB" dirty="0" smtClean="0"/>
                        <a:t>-13.5 improvement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0168" y="4509120"/>
            <a:ext cx="7920880" cy="193899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Reduction in A&amp;E attendances for COPD</a:t>
            </a:r>
            <a:endParaRPr lang="en-GB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Reduction in emergency admissions for COPD</a:t>
            </a:r>
            <a:endParaRPr lang="en-GB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Reduction in readmissions</a:t>
            </a:r>
            <a:endParaRPr lang="en-GB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Reduction in LOS for COPD patients</a:t>
            </a:r>
            <a:endParaRPr lang="en-GB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498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Other KPIs</a:t>
            </a:r>
            <a:r>
              <a:rPr lang="en-GB" b="1" u="sng" dirty="0" smtClean="0"/>
              <a:t>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8424936" cy="3024336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dirty="0" smtClean="0"/>
              <a:t>Patient demographics</a:t>
            </a:r>
            <a:endParaRPr lang="en-GB" dirty="0" smtClean="0"/>
          </a:p>
          <a:p>
            <a:r>
              <a:rPr lang="en-GB" dirty="0" smtClean="0"/>
              <a:t>Waiting times</a:t>
            </a:r>
          </a:p>
          <a:p>
            <a:r>
              <a:rPr lang="en-GB" dirty="0" smtClean="0"/>
              <a:t>Patient Reported </a:t>
            </a:r>
            <a:r>
              <a:rPr lang="en-GB" dirty="0" smtClean="0"/>
              <a:t>Outcomes</a:t>
            </a:r>
          </a:p>
          <a:p>
            <a:r>
              <a:rPr lang="en-GB" dirty="0" smtClean="0"/>
              <a:t>Complaints 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16632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16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062861" cy="1143000"/>
          </a:xfrm>
        </p:spPr>
        <p:txBody>
          <a:bodyPr/>
          <a:lstStyle/>
          <a:p>
            <a:r>
              <a:rPr lang="en-GB" b="1" u="sng" dirty="0" smtClean="0"/>
              <a:t>Hospital at Home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280920" cy="5445224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sz="2600" b="1" dirty="0" smtClean="0"/>
              <a:t>Any chronic respiratory disease </a:t>
            </a:r>
          </a:p>
          <a:p>
            <a:r>
              <a:rPr lang="en-GB" sz="2600" dirty="0" smtClean="0"/>
              <a:t>Very inclusive – referral from any stakeholder </a:t>
            </a:r>
            <a:endParaRPr lang="en-GB" sz="2600" dirty="0" smtClean="0"/>
          </a:p>
          <a:p>
            <a:r>
              <a:rPr lang="en-GB" sz="2600" b="1" dirty="0" smtClean="0"/>
              <a:t>Contact within 4 hours, </a:t>
            </a:r>
            <a:r>
              <a:rPr lang="en-GB" sz="2600" b="1" dirty="0" smtClean="0"/>
              <a:t>Seen within 24hours </a:t>
            </a:r>
            <a:endParaRPr lang="en-GB" sz="2600" b="1" dirty="0"/>
          </a:p>
          <a:p>
            <a:pPr lvl="1"/>
            <a:r>
              <a:rPr lang="en-GB" sz="2200" dirty="0" smtClean="0"/>
              <a:t>Holistic Respiratory assessment/management  </a:t>
            </a:r>
          </a:p>
          <a:p>
            <a:pPr lvl="1"/>
            <a:r>
              <a:rPr lang="en-GB" sz="2200" dirty="0" smtClean="0"/>
              <a:t>Link between Primary and Secondary Care</a:t>
            </a:r>
            <a:endParaRPr lang="en-GB" sz="2200" dirty="0"/>
          </a:p>
          <a:p>
            <a:pPr lvl="1"/>
            <a:r>
              <a:rPr lang="en-GB" sz="2200" dirty="0" smtClean="0"/>
              <a:t>Medication management</a:t>
            </a:r>
          </a:p>
          <a:p>
            <a:pPr lvl="1"/>
            <a:r>
              <a:rPr lang="en-GB" sz="2200" dirty="0" smtClean="0"/>
              <a:t>Airway clearance </a:t>
            </a:r>
          </a:p>
          <a:p>
            <a:pPr lvl="1"/>
            <a:r>
              <a:rPr lang="en-GB" sz="2200" dirty="0" smtClean="0"/>
              <a:t>Nebulised therapy </a:t>
            </a:r>
          </a:p>
          <a:p>
            <a:pPr lvl="1"/>
            <a:r>
              <a:rPr lang="en-GB" sz="2200" dirty="0" smtClean="0"/>
              <a:t>CBGs/Bloods/blood glucose monitoring/Sputum </a:t>
            </a:r>
            <a:r>
              <a:rPr lang="en-GB" sz="2200" dirty="0"/>
              <a:t>C</a:t>
            </a:r>
            <a:r>
              <a:rPr lang="en-GB" sz="2200" dirty="0" smtClean="0"/>
              <a:t>ulture </a:t>
            </a:r>
          </a:p>
          <a:p>
            <a:pPr lvl="1"/>
            <a:r>
              <a:rPr lang="en-GB" sz="2200" dirty="0" smtClean="0"/>
              <a:t>FeNO</a:t>
            </a:r>
            <a:r>
              <a:rPr lang="en-GB" sz="2200" dirty="0" smtClean="0"/>
              <a:t> monitoring </a:t>
            </a:r>
          </a:p>
          <a:p>
            <a:pPr lvl="1"/>
            <a:r>
              <a:rPr lang="en-GB" sz="2200" dirty="0" smtClean="0"/>
              <a:t>Non-medical prescribing </a:t>
            </a:r>
          </a:p>
          <a:p>
            <a:pPr lvl="1"/>
            <a:r>
              <a:rPr lang="en-GB" sz="2200" dirty="0" smtClean="0"/>
              <a:t>Referrals to other services</a:t>
            </a:r>
          </a:p>
          <a:p>
            <a:pPr lvl="1"/>
            <a:r>
              <a:rPr lang="en-GB" sz="2200" dirty="0" smtClean="0"/>
              <a:t>Refer for further investigations/Admit patient</a:t>
            </a:r>
          </a:p>
          <a:p>
            <a:pPr marL="457200" lvl="1" indent="0">
              <a:buNone/>
            </a:pPr>
            <a:endParaRPr lang="en-GB" sz="2200" dirty="0" smtClean="0"/>
          </a:p>
          <a:p>
            <a:endParaRPr lang="en-GB" sz="2800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621039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79513" y="2730252"/>
            <a:ext cx="8151092" cy="4021068"/>
          </a:xfrm>
          <a:prstGeom prst="rect">
            <a:avLst/>
          </a:prstGeom>
          <a:noFill/>
          <a:ln w="38100" cap="flat" cmpd="sng" algn="ctr">
            <a:solidFill>
              <a:srgbClr val="FF0000">
                <a:alpha val="74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45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Respiratory In-reach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496944" cy="4760168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dirty="0" smtClean="0"/>
              <a:t>Review in ED or ACU – Early Supported Discharge</a:t>
            </a:r>
          </a:p>
          <a:p>
            <a:r>
              <a:rPr lang="en-GB" dirty="0" smtClean="0"/>
              <a:t>Monitoring </a:t>
            </a:r>
          </a:p>
          <a:p>
            <a:r>
              <a:rPr lang="en-GB" dirty="0" smtClean="0"/>
              <a:t>Oxygen Therapy review </a:t>
            </a:r>
          </a:p>
          <a:p>
            <a:r>
              <a:rPr lang="en-GB" dirty="0" smtClean="0"/>
              <a:t>Discharge Bundles</a:t>
            </a:r>
          </a:p>
          <a:p>
            <a:r>
              <a:rPr lang="en-GB" dirty="0" smtClean="0"/>
              <a:t>Smoking Cessation</a:t>
            </a:r>
          </a:p>
          <a:p>
            <a:r>
              <a:rPr lang="en-GB" dirty="0" smtClean="0"/>
              <a:t>Post Exacerbation Pulmonary Rehab</a:t>
            </a:r>
          </a:p>
          <a:p>
            <a:r>
              <a:rPr lang="en-GB" dirty="0" smtClean="0"/>
              <a:t>Training/Support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25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6864" cy="1152128"/>
          </a:xfrm>
        </p:spPr>
        <p:txBody>
          <a:bodyPr/>
          <a:lstStyle/>
          <a:p>
            <a:r>
              <a:rPr lang="en-GB" b="1" u="sng" dirty="0" smtClean="0"/>
              <a:t>Case management clinics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280920" cy="3888432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sz="2600" b="1" dirty="0" smtClean="0"/>
              <a:t>Respiratory Case </a:t>
            </a:r>
            <a:r>
              <a:rPr lang="en-GB" sz="2600" b="1" dirty="0"/>
              <a:t>management </a:t>
            </a:r>
            <a:endParaRPr lang="en-GB" sz="2600" b="1" dirty="0" smtClean="0"/>
          </a:p>
          <a:p>
            <a:r>
              <a:rPr lang="en-GB" sz="2600" b="1" dirty="0" smtClean="0"/>
              <a:t>Asthma </a:t>
            </a:r>
          </a:p>
          <a:p>
            <a:r>
              <a:rPr lang="en-GB" sz="2600" b="1" dirty="0" smtClean="0"/>
              <a:t>Chronic Cough/Dysfunctional Breathing </a:t>
            </a:r>
          </a:p>
          <a:p>
            <a:r>
              <a:rPr lang="en-GB" sz="2600" b="1" dirty="0" smtClean="0"/>
              <a:t>Bronchiectasis </a:t>
            </a:r>
            <a:endParaRPr lang="en-GB" sz="2600" b="1" dirty="0"/>
          </a:p>
          <a:p>
            <a:pPr lvl="0"/>
            <a:r>
              <a:rPr lang="en-GB" sz="2600" b="1" dirty="0" smtClean="0"/>
              <a:t>Recovery </a:t>
            </a:r>
            <a:r>
              <a:rPr lang="en-GB" sz="2600" b="1" dirty="0"/>
              <a:t>Clinic </a:t>
            </a:r>
            <a:endParaRPr lang="en-GB" sz="2600" b="1" dirty="0" smtClean="0"/>
          </a:p>
          <a:p>
            <a:pPr lvl="0"/>
            <a:r>
              <a:rPr lang="en-GB" sz="2600" b="1" dirty="0" smtClean="0"/>
              <a:t>North London Action for the Homeless</a:t>
            </a:r>
          </a:p>
          <a:p>
            <a:pPr lvl="0"/>
            <a:r>
              <a:rPr lang="en-GB" sz="2600" b="1" dirty="0" smtClean="0"/>
              <a:t>Palliative Care/breathlessness management  </a:t>
            </a:r>
          </a:p>
        </p:txBody>
      </p:sp>
    </p:spTree>
    <p:extLst>
      <p:ext uri="{BB962C8B-B14F-4D97-AF65-F5344CB8AC3E}">
        <p14:creationId xmlns:p14="http://schemas.microsoft.com/office/powerpoint/2010/main" val="225209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Typical Clinic Referral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640960" cy="3888432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sz="2800" b="1" dirty="0" smtClean="0"/>
              <a:t>Confirm Diagnosis </a:t>
            </a:r>
            <a:r>
              <a:rPr lang="en-GB" sz="2800" dirty="0" smtClean="0"/>
              <a:t>– where practice is unsure</a:t>
            </a:r>
          </a:p>
          <a:p>
            <a:r>
              <a:rPr lang="en-GB" sz="2800" b="1" dirty="0" smtClean="0"/>
              <a:t>Medication optimisation</a:t>
            </a:r>
          </a:p>
          <a:p>
            <a:r>
              <a:rPr lang="en-GB" sz="2800" b="1" dirty="0" smtClean="0"/>
              <a:t>Symptom management: </a:t>
            </a:r>
            <a:r>
              <a:rPr lang="en-GB" sz="2400" dirty="0" smtClean="0"/>
              <a:t>cough/breathlessness </a:t>
            </a:r>
          </a:p>
          <a:p>
            <a:r>
              <a:rPr lang="en-GB" sz="2800" b="1" dirty="0" smtClean="0"/>
              <a:t>Frequent attenders </a:t>
            </a:r>
          </a:p>
          <a:p>
            <a:r>
              <a:rPr lang="en-GB" sz="2800" b="1" dirty="0" smtClean="0"/>
              <a:t>Frequent Rescue </a:t>
            </a:r>
            <a:r>
              <a:rPr lang="en-GB" sz="2800" b="1" dirty="0"/>
              <a:t>M</a:t>
            </a:r>
            <a:r>
              <a:rPr lang="en-GB" sz="2800" b="1" dirty="0" smtClean="0"/>
              <a:t>edication</a:t>
            </a:r>
          </a:p>
          <a:p>
            <a:r>
              <a:rPr lang="en-GB" sz="2800" b="1" dirty="0" smtClean="0"/>
              <a:t>Self management/Education Required</a:t>
            </a:r>
          </a:p>
        </p:txBody>
      </p:sp>
    </p:spTree>
    <p:extLst>
      <p:ext uri="{BB962C8B-B14F-4D97-AF65-F5344CB8AC3E}">
        <p14:creationId xmlns:p14="http://schemas.microsoft.com/office/powerpoint/2010/main" val="11537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70576" cy="987896"/>
          </a:xfrm>
        </p:spPr>
        <p:txBody>
          <a:bodyPr/>
          <a:lstStyle/>
          <a:p>
            <a:r>
              <a:rPr lang="en-GB" b="1" u="sng" dirty="0" smtClean="0"/>
              <a:t>Home Oxygen Assessment &amp; Review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392488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dirty="0" smtClean="0"/>
              <a:t>Home visits &amp; Clinics</a:t>
            </a:r>
          </a:p>
          <a:p>
            <a:r>
              <a:rPr lang="en-GB" dirty="0" smtClean="0"/>
              <a:t>Ambulatory oxygen assessments </a:t>
            </a:r>
          </a:p>
          <a:p>
            <a:r>
              <a:rPr lang="en-GB" dirty="0" smtClean="0"/>
              <a:t>Yearly reviews </a:t>
            </a:r>
            <a:endParaRPr lang="en-GB" dirty="0"/>
          </a:p>
          <a:p>
            <a:r>
              <a:rPr lang="en-GB" dirty="0"/>
              <a:t>Monitoring usage </a:t>
            </a:r>
            <a:endParaRPr lang="en-GB" dirty="0" smtClean="0"/>
          </a:p>
          <a:p>
            <a:r>
              <a:rPr lang="en-GB" dirty="0" smtClean="0"/>
              <a:t>Optimising equipment</a:t>
            </a:r>
            <a:endParaRPr lang="en-GB" dirty="0"/>
          </a:p>
          <a:p>
            <a:r>
              <a:rPr lang="en-GB" dirty="0" smtClean="0"/>
              <a:t>Removal – often very difficult </a:t>
            </a:r>
          </a:p>
          <a:p>
            <a:r>
              <a:rPr lang="en-GB" dirty="0" smtClean="0"/>
              <a:t>Actively involved in Pan London Network</a:t>
            </a:r>
          </a:p>
        </p:txBody>
      </p:sp>
    </p:spTree>
    <p:extLst>
      <p:ext uri="{BB962C8B-B14F-4D97-AF65-F5344CB8AC3E}">
        <p14:creationId xmlns:p14="http://schemas.microsoft.com/office/powerpoint/2010/main" val="383252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1275928"/>
          </a:xfrm>
        </p:spPr>
        <p:txBody>
          <a:bodyPr/>
          <a:lstStyle/>
          <a:p>
            <a:r>
              <a:rPr lang="en-GB" b="1" u="sng" dirty="0" smtClean="0"/>
              <a:t>Cardiorespiratory Rehabilitation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12" y="1980456"/>
            <a:ext cx="8789168" cy="4688904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dirty="0" smtClean="0"/>
              <a:t>Pulmonary Rehabilitation </a:t>
            </a:r>
          </a:p>
          <a:p>
            <a:r>
              <a:rPr lang="en-GB" dirty="0" smtClean="0"/>
              <a:t>Integrated Breathlessness Rehabilitation </a:t>
            </a:r>
          </a:p>
          <a:p>
            <a:r>
              <a:rPr lang="en-GB" dirty="0" smtClean="0"/>
              <a:t>Lower Level Rehab</a:t>
            </a:r>
          </a:p>
          <a:p>
            <a:r>
              <a:rPr lang="en-GB" dirty="0" smtClean="0"/>
              <a:t>Cardiac Rehab</a:t>
            </a:r>
          </a:p>
          <a:p>
            <a:r>
              <a:rPr lang="en-GB" dirty="0" smtClean="0"/>
              <a:t>Prehab Education</a:t>
            </a:r>
          </a:p>
          <a:p>
            <a:r>
              <a:rPr lang="en-GB" dirty="0" smtClean="0"/>
              <a:t>Phase 4 integrated Maintenance programme – Cardiorespiratory </a:t>
            </a:r>
          </a:p>
          <a:p>
            <a:r>
              <a:rPr lang="en-GB" dirty="0" smtClean="0"/>
              <a:t>National Accreditation Scheme Engagement</a:t>
            </a:r>
          </a:p>
        </p:txBody>
      </p:sp>
    </p:spTree>
    <p:extLst>
      <p:ext uri="{BB962C8B-B14F-4D97-AF65-F5344CB8AC3E}">
        <p14:creationId xmlns:p14="http://schemas.microsoft.com/office/powerpoint/2010/main" val="27001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Education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56792"/>
            <a:ext cx="8568952" cy="4504496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b="1" dirty="0" smtClean="0"/>
              <a:t>Students</a:t>
            </a:r>
          </a:p>
          <a:p>
            <a:pPr lvl="1"/>
            <a:r>
              <a:rPr lang="en-GB" sz="2000" dirty="0" smtClean="0"/>
              <a:t>Nursing</a:t>
            </a:r>
          </a:p>
          <a:p>
            <a:pPr lvl="1"/>
            <a:r>
              <a:rPr lang="en-GB" sz="2000" dirty="0" smtClean="0"/>
              <a:t>Physiotherapy </a:t>
            </a:r>
          </a:p>
          <a:p>
            <a:pPr lvl="1"/>
            <a:r>
              <a:rPr lang="en-GB" sz="2000" dirty="0" smtClean="0"/>
              <a:t>Medical</a:t>
            </a:r>
          </a:p>
          <a:p>
            <a:r>
              <a:rPr lang="en-GB" b="1" dirty="0" smtClean="0"/>
              <a:t>Shadowing</a:t>
            </a:r>
          </a:p>
          <a:p>
            <a:pPr lvl="1"/>
            <a:r>
              <a:rPr lang="en-GB" sz="2000" dirty="0" smtClean="0"/>
              <a:t>Primary care </a:t>
            </a:r>
          </a:p>
          <a:p>
            <a:pPr lvl="1"/>
            <a:r>
              <a:rPr lang="en-GB" sz="2000" dirty="0" smtClean="0"/>
              <a:t>Secondary care</a:t>
            </a:r>
          </a:p>
          <a:p>
            <a:r>
              <a:rPr lang="en-GB" b="1" dirty="0" smtClean="0"/>
              <a:t>Training </a:t>
            </a:r>
          </a:p>
          <a:p>
            <a:pPr lvl="1"/>
            <a:r>
              <a:rPr lang="en-GB" sz="2000" dirty="0" smtClean="0"/>
              <a:t>Secondary Care</a:t>
            </a:r>
          </a:p>
          <a:p>
            <a:pPr lvl="1"/>
            <a:r>
              <a:rPr lang="en-GB" sz="2000" dirty="0" smtClean="0"/>
              <a:t>Primary Care</a:t>
            </a:r>
            <a:r>
              <a:rPr lang="en-GB" b="1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4657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Respiratory Lead Role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568952" cy="5184576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50% Clinical, 50% non-clinical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Hold the largest case load in team</a:t>
            </a:r>
          </a:p>
          <a:p>
            <a:r>
              <a:rPr lang="en-GB" sz="2000" dirty="0" smtClean="0"/>
              <a:t>Non-medical prescriber</a:t>
            </a:r>
          </a:p>
          <a:p>
            <a:r>
              <a:rPr lang="en-GB" sz="2000" b="1" dirty="0">
                <a:solidFill>
                  <a:srgbClr val="FF0000"/>
                </a:solidFill>
              </a:rPr>
              <a:t>Coordination of service </a:t>
            </a:r>
            <a:r>
              <a:rPr lang="en-GB" sz="2000" dirty="0"/>
              <a:t>– staffing and provision</a:t>
            </a:r>
          </a:p>
          <a:p>
            <a:r>
              <a:rPr lang="en-GB" sz="2000" dirty="0" smtClean="0"/>
              <a:t>Mentoring </a:t>
            </a:r>
            <a:r>
              <a:rPr lang="en-GB" sz="2000" dirty="0"/>
              <a:t>and supervision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Expert Clinical Support internally and externally </a:t>
            </a:r>
          </a:p>
          <a:p>
            <a:r>
              <a:rPr lang="en-GB" sz="2000" dirty="0" smtClean="0"/>
              <a:t>Quality Improvement, Service Expansion, Development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Integration between provider and commissioners</a:t>
            </a:r>
          </a:p>
          <a:p>
            <a:r>
              <a:rPr lang="en-GB" sz="2000" dirty="0" smtClean="0"/>
              <a:t>Involvement on a number of Trust Boards/Groups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Involvement in External Networks</a:t>
            </a:r>
          </a:p>
          <a:p>
            <a:r>
              <a:rPr lang="en-GB" sz="2000" dirty="0" smtClean="0"/>
              <a:t>Promotion to wider Stakeholders/networking 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Complaints and investigations</a:t>
            </a:r>
          </a:p>
          <a:p>
            <a:r>
              <a:rPr lang="en-GB" sz="2000" dirty="0" smtClean="0"/>
              <a:t>Research &amp; Audit </a:t>
            </a:r>
          </a:p>
          <a:p>
            <a:endParaRPr lang="en-GB" sz="2000" dirty="0" smtClean="0"/>
          </a:p>
          <a:p>
            <a:pPr marL="0" indent="0">
              <a:buNone/>
            </a:pPr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19687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2400" cy="1143000"/>
          </a:xfrm>
        </p:spPr>
        <p:txBody>
          <a:bodyPr/>
          <a:lstStyle/>
          <a:p>
            <a:r>
              <a:rPr lang="en-GB" b="1" u="sng" dirty="0"/>
              <a:t>Respiratory </a:t>
            </a:r>
            <a:r>
              <a:rPr lang="en-GB" b="1" u="sng" dirty="0" smtClean="0"/>
              <a:t>Clinicians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08912" cy="396044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lvl="0"/>
            <a:r>
              <a:rPr lang="en-GB" sz="2800" dirty="0" smtClean="0"/>
              <a:t>Blurring of lines </a:t>
            </a:r>
          </a:p>
          <a:p>
            <a:pPr lvl="0"/>
            <a:r>
              <a:rPr lang="en-GB" sz="2800" dirty="0" smtClean="0"/>
              <a:t>Extended Scope</a:t>
            </a:r>
          </a:p>
          <a:p>
            <a:pPr lvl="0"/>
            <a:r>
              <a:rPr lang="en-GB" sz="2800" dirty="0" smtClean="0"/>
              <a:t>Interchangeable roles </a:t>
            </a:r>
          </a:p>
          <a:p>
            <a:pPr lvl="0"/>
            <a:r>
              <a:rPr lang="en-GB" sz="2800" dirty="0" smtClean="0"/>
              <a:t>Multi-disciplinary supervision/appraisal </a:t>
            </a:r>
          </a:p>
          <a:p>
            <a:pPr lvl="0"/>
            <a:r>
              <a:rPr lang="en-GB" sz="2800" dirty="0" smtClean="0"/>
              <a:t>Shared vision </a:t>
            </a:r>
          </a:p>
          <a:p>
            <a:pPr lvl="0"/>
            <a:r>
              <a:rPr lang="en-GB" sz="2800" dirty="0" smtClean="0"/>
              <a:t>Collaboration</a:t>
            </a:r>
          </a:p>
          <a:p>
            <a:pPr lvl="0"/>
            <a:r>
              <a:rPr lang="en-GB" sz="2800" dirty="0" smtClean="0"/>
              <a:t>Multidisciplinary Training</a:t>
            </a:r>
          </a:p>
          <a:p>
            <a:pPr marL="0" lvl="0" indent="0">
              <a:buNone/>
            </a:pPr>
            <a:endParaRPr lang="en-GB" sz="2800" dirty="0" smtClean="0"/>
          </a:p>
          <a:p>
            <a:pPr marL="0" lvl="0" indent="0">
              <a:buNone/>
            </a:pPr>
            <a:endParaRPr lang="en-GB" sz="2200" dirty="0" smtClean="0"/>
          </a:p>
          <a:p>
            <a:pPr lvl="0"/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506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Why does it work?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08912" cy="4896544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sz="2800" dirty="0"/>
              <a:t>ACERs </a:t>
            </a:r>
            <a:r>
              <a:rPr lang="en-GB" sz="2800" dirty="0" smtClean="0"/>
              <a:t>is a Brand </a:t>
            </a:r>
            <a:endParaRPr lang="en-GB" sz="2800" dirty="0"/>
          </a:p>
          <a:p>
            <a:r>
              <a:rPr lang="en-GB" sz="2800" dirty="0" smtClean="0"/>
              <a:t>Shared Team Values</a:t>
            </a:r>
            <a:endParaRPr lang="en-GB" sz="2800" dirty="0"/>
          </a:p>
          <a:p>
            <a:r>
              <a:rPr lang="en-GB" sz="2800" dirty="0" smtClean="0"/>
              <a:t>Patient Trust</a:t>
            </a:r>
          </a:p>
          <a:p>
            <a:r>
              <a:rPr lang="en-GB" sz="2800" dirty="0" smtClean="0"/>
              <a:t>Trust </a:t>
            </a:r>
            <a:r>
              <a:rPr lang="en-GB" sz="2800" dirty="0"/>
              <a:t>between team </a:t>
            </a:r>
            <a:r>
              <a:rPr lang="en-GB" sz="2800" dirty="0" smtClean="0"/>
              <a:t>members</a:t>
            </a:r>
          </a:p>
          <a:p>
            <a:r>
              <a:rPr lang="en-GB" sz="2800" dirty="0" smtClean="0"/>
              <a:t>Trust &amp; Support </a:t>
            </a:r>
            <a:r>
              <a:rPr lang="en-GB" sz="2800" dirty="0"/>
              <a:t>Secondary and Primary Care</a:t>
            </a:r>
          </a:p>
          <a:p>
            <a:r>
              <a:rPr lang="en-GB" sz="2800" dirty="0" smtClean="0"/>
              <a:t>Flexible team members</a:t>
            </a:r>
            <a:endParaRPr lang="en-GB" sz="2800" dirty="0"/>
          </a:p>
          <a:p>
            <a:r>
              <a:rPr lang="en-GB" sz="2800" dirty="0" smtClean="0"/>
              <a:t>Available </a:t>
            </a:r>
            <a:r>
              <a:rPr lang="en-GB" sz="2800" dirty="0"/>
              <a:t>clinical </a:t>
            </a:r>
            <a:r>
              <a:rPr lang="en-GB" sz="2800" dirty="0" smtClean="0"/>
              <a:t>support</a:t>
            </a:r>
          </a:p>
          <a:p>
            <a:r>
              <a:rPr lang="en-GB" sz="2800" dirty="0"/>
              <a:t>Collaboration between provider and commissioner </a:t>
            </a:r>
          </a:p>
          <a:p>
            <a:pPr marL="0" indent="0">
              <a:buNone/>
            </a:pPr>
            <a:r>
              <a:rPr lang="en-GB" sz="2800" dirty="0" smtClean="0"/>
              <a:t> </a:t>
            </a:r>
            <a:endParaRPr lang="en-GB" sz="2800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6446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Benefits </a:t>
            </a:r>
            <a:r>
              <a:rPr lang="en-GB" b="1" u="sng" dirty="0" smtClean="0"/>
              <a:t> of an </a:t>
            </a:r>
            <a:r>
              <a:rPr lang="en-GB" b="1" u="sng" dirty="0" smtClean="0"/>
              <a:t>integrated </a:t>
            </a:r>
            <a:r>
              <a:rPr lang="en-GB" b="1" u="sng" dirty="0" smtClean="0"/>
              <a:t>ACERs </a:t>
            </a:r>
            <a:r>
              <a:rPr lang="en-GB" b="1" u="sng" dirty="0" smtClean="0"/>
              <a:t>service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19" y="2060848"/>
            <a:ext cx="8617817" cy="468052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r>
              <a:rPr lang="en-GB" sz="2800" dirty="0" smtClean="0"/>
              <a:t>Shared values </a:t>
            </a:r>
          </a:p>
          <a:p>
            <a:r>
              <a:rPr lang="en-GB" sz="2800" dirty="0" smtClean="0"/>
              <a:t>Patient </a:t>
            </a:r>
            <a:r>
              <a:rPr lang="en-GB" sz="2800" dirty="0"/>
              <a:t>C</a:t>
            </a:r>
            <a:r>
              <a:rPr lang="en-GB" sz="2800" dirty="0" smtClean="0"/>
              <a:t>entred </a:t>
            </a:r>
            <a:r>
              <a:rPr lang="en-GB" sz="2800" dirty="0"/>
              <a:t>H</a:t>
            </a:r>
            <a:r>
              <a:rPr lang="en-GB" sz="2800" dirty="0" smtClean="0"/>
              <a:t>olistic Care </a:t>
            </a:r>
          </a:p>
          <a:p>
            <a:r>
              <a:rPr lang="en-GB" sz="2800" dirty="0" smtClean="0"/>
              <a:t>Improved Care </a:t>
            </a:r>
            <a:r>
              <a:rPr lang="en-GB" sz="2800" dirty="0" smtClean="0"/>
              <a:t>Coordination </a:t>
            </a:r>
          </a:p>
          <a:p>
            <a:r>
              <a:rPr lang="en-GB" sz="2800" dirty="0" smtClean="0"/>
              <a:t>Reduced duplication</a:t>
            </a:r>
            <a:endParaRPr lang="en-GB" sz="2800" dirty="0" smtClean="0"/>
          </a:p>
          <a:p>
            <a:r>
              <a:rPr lang="en-GB" sz="2800" dirty="0" smtClean="0"/>
              <a:t>Consistent care</a:t>
            </a:r>
          </a:p>
          <a:p>
            <a:r>
              <a:rPr lang="en-GB" sz="2800" dirty="0" smtClean="0"/>
              <a:t>Improved patient flow </a:t>
            </a:r>
            <a:endParaRPr lang="en-GB" sz="2800" dirty="0" smtClean="0"/>
          </a:p>
          <a:p>
            <a:r>
              <a:rPr lang="en-GB" sz="2800" dirty="0" smtClean="0"/>
              <a:t>High </a:t>
            </a:r>
            <a:r>
              <a:rPr lang="en-GB" sz="2800" dirty="0" smtClean="0"/>
              <a:t>patient satisfaction </a:t>
            </a:r>
          </a:p>
          <a:p>
            <a:r>
              <a:rPr lang="en-GB" sz="2800" dirty="0" smtClean="0"/>
              <a:t>Sustainability of the service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171402"/>
            <a:ext cx="2785169" cy="95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5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97" y="2420888"/>
            <a:ext cx="8892480" cy="4248472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Retrospective </a:t>
            </a:r>
            <a:r>
              <a:rPr lang="en-GB" sz="2400" b="1" dirty="0" smtClean="0"/>
              <a:t>study pre (2007-11) and post (2011-14</a:t>
            </a:r>
            <a:r>
              <a:rPr lang="en-GB" sz="2400" b="1" dirty="0"/>
              <a:t>) ACERs</a:t>
            </a:r>
            <a:endParaRPr lang="en-GB" sz="2400" b="1" dirty="0" smtClean="0"/>
          </a:p>
          <a:p>
            <a:pPr marL="0" indent="0">
              <a:buNone/>
            </a:pPr>
            <a:r>
              <a:rPr lang="en-GB" sz="2400" b="1" u="sng" dirty="0" smtClean="0">
                <a:solidFill>
                  <a:srgbClr val="FF0000"/>
                </a:solidFill>
              </a:rPr>
              <a:t>Results: Integration works!</a:t>
            </a:r>
          </a:p>
          <a:p>
            <a:r>
              <a:rPr lang="en-GB" sz="2400" b="1" dirty="0" smtClean="0">
                <a:solidFill>
                  <a:srgbClr val="00B050"/>
                </a:solidFill>
              </a:rPr>
              <a:t>30% reduction</a:t>
            </a:r>
            <a:r>
              <a:rPr lang="en-GB" sz="2400" dirty="0" smtClean="0">
                <a:solidFill>
                  <a:srgbClr val="00B050"/>
                </a:solidFill>
              </a:rPr>
              <a:t> </a:t>
            </a:r>
            <a:r>
              <a:rPr lang="en-GB" sz="2400" dirty="0" smtClean="0"/>
              <a:t>in no of hospital bed days (p&lt;0.05)</a:t>
            </a:r>
          </a:p>
          <a:p>
            <a:r>
              <a:rPr lang="en-GB" sz="2400" dirty="0" smtClean="0"/>
              <a:t>Increase in short stay (0-1days) (p&lt;0.0001) </a:t>
            </a:r>
          </a:p>
          <a:p>
            <a:r>
              <a:rPr lang="en-GB" sz="2400" b="1" dirty="0" smtClean="0">
                <a:solidFill>
                  <a:srgbClr val="00B050"/>
                </a:solidFill>
              </a:rPr>
              <a:t>More patients dying out of hospital (p=0.00015</a:t>
            </a:r>
            <a:r>
              <a:rPr lang="en-GB" sz="2400" b="1" dirty="0" smtClean="0">
                <a:solidFill>
                  <a:srgbClr val="00B050"/>
                </a:solidFill>
              </a:rPr>
              <a:t>)</a:t>
            </a:r>
          </a:p>
          <a:p>
            <a:r>
              <a:rPr lang="en-GB" sz="2400" dirty="0" smtClean="0"/>
              <a:t>83% of patients had COPD management plans</a:t>
            </a:r>
            <a:endParaRPr lang="en-GB" sz="2400" dirty="0" smtClean="0"/>
          </a:p>
          <a:p>
            <a:pPr marL="0" indent="0" algn="ctr">
              <a:buNone/>
            </a:pPr>
            <a:endParaRPr lang="en-GB" b="1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GB" b="1" dirty="0" smtClean="0">
                <a:solidFill>
                  <a:srgbClr val="00B050"/>
                </a:solidFill>
              </a:rPr>
              <a:t>£££££ = cost </a:t>
            </a:r>
            <a:r>
              <a:rPr lang="en-GB" b="1" dirty="0" smtClean="0">
                <a:solidFill>
                  <a:srgbClr val="00B050"/>
                </a:solidFill>
              </a:rPr>
              <a:t>neutral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43928"/>
            <a:ext cx="2030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3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7772400" cy="1143000"/>
          </a:xfrm>
        </p:spPr>
        <p:txBody>
          <a:bodyPr/>
          <a:lstStyle/>
          <a:p>
            <a:r>
              <a:rPr lang="en-GB" b="1" dirty="0" smtClean="0"/>
              <a:t>Patient Outcomes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3356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 bwMode="auto">
          <a:xfrm>
            <a:off x="1547664" y="260648"/>
            <a:ext cx="3816424" cy="151216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PGothic"/>
                <a:cs typeface="MS PGothic"/>
              </a:rPr>
              <a:t>They have kept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PGothic"/>
                <a:cs typeface="MS PGothic"/>
              </a:rPr>
              <a:t> me out of hospital many times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sp>
        <p:nvSpPr>
          <p:cNvPr id="5" name="Oval Callout 4"/>
          <p:cNvSpPr/>
          <p:nvPr/>
        </p:nvSpPr>
        <p:spPr bwMode="auto">
          <a:xfrm>
            <a:off x="5364088" y="1196752"/>
            <a:ext cx="3600400" cy="1656184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GB" sz="2000" dirty="0"/>
              <a:t>I feel safe and secure knowing that ACERS is looking after me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sp>
        <p:nvSpPr>
          <p:cNvPr id="6" name="Oval Callout 5"/>
          <p:cNvSpPr/>
          <p:nvPr/>
        </p:nvSpPr>
        <p:spPr bwMode="auto">
          <a:xfrm>
            <a:off x="323528" y="2132856"/>
            <a:ext cx="3672408" cy="1584176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GB" dirty="0"/>
              <a:t>Hospital at home is the best way to treat patients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sp>
        <p:nvSpPr>
          <p:cNvPr id="7" name="Oval Callout 6"/>
          <p:cNvSpPr/>
          <p:nvPr/>
        </p:nvSpPr>
        <p:spPr bwMode="auto">
          <a:xfrm>
            <a:off x="323528" y="4221088"/>
            <a:ext cx="3816424" cy="1440160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GB" sz="2000" dirty="0"/>
              <a:t>Highly recommended especially if timely access to GP difficult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sp>
        <p:nvSpPr>
          <p:cNvPr id="9" name="Oval Callout 8"/>
          <p:cNvSpPr/>
          <p:nvPr/>
        </p:nvSpPr>
        <p:spPr bwMode="auto">
          <a:xfrm>
            <a:off x="5880360" y="4725144"/>
            <a:ext cx="2880320" cy="13321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GB" dirty="0"/>
              <a:t>Fast </a:t>
            </a:r>
            <a:r>
              <a:rPr lang="en-GB" dirty="0" smtClean="0"/>
              <a:t>to respond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  <p:sp>
        <p:nvSpPr>
          <p:cNvPr id="10" name="Oval Callout 9"/>
          <p:cNvSpPr/>
          <p:nvPr/>
        </p:nvSpPr>
        <p:spPr bwMode="auto">
          <a:xfrm>
            <a:off x="3972148" y="3160948"/>
            <a:ext cx="3816424" cy="135532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GB" sz="2000" dirty="0"/>
              <a:t>visits and telephone calls frequent which is very reassuring</a:t>
            </a:r>
            <a:r>
              <a:rPr lang="en-GB" dirty="0"/>
              <a:t>. 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/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4313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Patient Satisfaction</a:t>
            </a:r>
            <a:endParaRPr lang="en-GB" b="1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1"/>
            <a:ext cx="7992888" cy="437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150" y="1124744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Patient Feedback</a:t>
            </a:r>
            <a:endParaRPr lang="en-GB" b="1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91440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2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840760" cy="1143000"/>
          </a:xfrm>
          <a:solidFill>
            <a:schemeClr val="bg1"/>
          </a:solidFill>
        </p:spPr>
        <p:txBody>
          <a:bodyPr/>
          <a:lstStyle/>
          <a:p>
            <a:r>
              <a:rPr lang="en-GB" b="1" u="sng" dirty="0" smtClean="0"/>
              <a:t>Patient Experience Measures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468052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GB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“The Patient’s perception of the interaction of  values, goals and desires and encompasses more than satisfaction alone” </a:t>
            </a:r>
          </a:p>
          <a:p>
            <a:pPr marL="0" indent="0" algn="ctr">
              <a:buNone/>
            </a:pPr>
            <a:r>
              <a:rPr lang="en-GB" sz="1800" i="1" dirty="0">
                <a:latin typeface="Calibri" panose="020F0502020204030204" pitchFamily="34" charset="0"/>
              </a:rPr>
              <a:t>(Jason, 2014, Robert and Cornwell, 2013)</a:t>
            </a:r>
            <a:r>
              <a:rPr lang="en-US" sz="1800" i="1" dirty="0"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sz="2400" i="1" dirty="0">
              <a:latin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</a:rPr>
              <a:t>Key to quality </a:t>
            </a:r>
            <a:r>
              <a:rPr lang="en-US" sz="2400" dirty="0" smtClean="0">
                <a:latin typeface="Calibri" panose="020F0502020204030204" pitchFamily="34" charset="0"/>
              </a:rPr>
              <a:t>improvement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000" i="1" dirty="0" smtClean="0">
                <a:latin typeface="Calibri" panose="020F0502020204030204" pitchFamily="34" charset="0"/>
              </a:rPr>
              <a:t>(De-Silva</a:t>
            </a:r>
            <a:r>
              <a:rPr lang="en-US" sz="2000" i="1" dirty="0">
                <a:latin typeface="Calibri" panose="020F0502020204030204" pitchFamily="34" charset="0"/>
              </a:rPr>
              <a:t>, 2013).  </a:t>
            </a:r>
          </a:p>
          <a:p>
            <a:pPr marL="0" indent="0">
              <a:buNone/>
            </a:pPr>
            <a:endParaRPr lang="en-GB" sz="2400" i="1" dirty="0">
              <a:latin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</a:rPr>
              <a:t>A driver for improved effectiveness and safety </a:t>
            </a:r>
            <a:r>
              <a:rPr lang="en-GB" sz="2400" i="1" dirty="0">
                <a:latin typeface="Calibri" panose="020F0502020204030204" pitchFamily="34" charset="0"/>
              </a:rPr>
              <a:t>(The National COPD Audit programme; Skipper et al., 2014)</a:t>
            </a:r>
            <a:r>
              <a:rPr lang="en-US" sz="2400" i="1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1800" i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90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E6898D-BB74-144F-9CF7-9A7858D0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692696"/>
            <a:ext cx="7056784" cy="1080120"/>
          </a:xfrm>
          <a:solidFill>
            <a:schemeClr val="accent5"/>
          </a:solidFill>
        </p:spPr>
        <p:txBody>
          <a:bodyPr/>
          <a:lstStyle/>
          <a:p>
            <a:r>
              <a:rPr lang="en-US" b="1" u="sng" dirty="0"/>
              <a:t>Measuring Patient Experience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="" xmlns:a16="http://schemas.microsoft.com/office/drawing/2014/main" id="{CF325983-2F85-0F48-AFB6-019DF773D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512" y="1988840"/>
            <a:ext cx="3559032" cy="4689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60C3569-F78B-E241-9E3F-5B6876C3B059}"/>
              </a:ext>
            </a:extLst>
          </p:cNvPr>
          <p:cNvSpPr txBox="1"/>
          <p:nvPr/>
        </p:nvSpPr>
        <p:spPr>
          <a:xfrm>
            <a:off x="3729608" y="2184688"/>
            <a:ext cx="5220072" cy="403187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00B050"/>
                </a:solidFill>
              </a:rPr>
              <a:t>COPD PREM 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Measures experience of living with COPD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9 items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Higher scores = poorer experience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Does not correlate with symptom burden </a:t>
            </a:r>
          </a:p>
        </p:txBody>
      </p:sp>
    </p:spTree>
    <p:extLst>
      <p:ext uri="{BB962C8B-B14F-4D97-AF65-F5344CB8AC3E}">
        <p14:creationId xmlns:p14="http://schemas.microsoft.com/office/powerpoint/2010/main" val="36956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348880"/>
            <a:ext cx="7772400" cy="1143000"/>
          </a:xfrm>
        </p:spPr>
        <p:txBody>
          <a:bodyPr/>
          <a:lstStyle/>
          <a:p>
            <a:r>
              <a:rPr lang="en-GB" b="1" dirty="0" smtClean="0"/>
              <a:t>Challenges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2128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496944" cy="5256584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Large expanding Service</a:t>
            </a:r>
          </a:p>
          <a:p>
            <a:r>
              <a:rPr lang="en-GB" sz="2800" dirty="0" smtClean="0"/>
              <a:t>Infrastructure differences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Team/Service </a:t>
            </a:r>
            <a:r>
              <a:rPr lang="en-GB" sz="2800" b="1" dirty="0" smtClean="0">
                <a:solidFill>
                  <a:srgbClr val="FF0000"/>
                </a:solidFill>
              </a:rPr>
              <a:t>logistics </a:t>
            </a:r>
          </a:p>
          <a:p>
            <a:r>
              <a:rPr lang="en-GB" sz="2800" dirty="0" smtClean="0"/>
              <a:t>Staff </a:t>
            </a:r>
            <a:r>
              <a:rPr lang="en-GB" sz="2800" dirty="0" smtClean="0"/>
              <a:t>retention </a:t>
            </a:r>
            <a:r>
              <a:rPr lang="en-GB" sz="2800" dirty="0" smtClean="0"/>
              <a:t>– untrained workforce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Commissioning - expectation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Patient and referrer expectation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Space – clinics/rehab groups/office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GB" sz="2800" dirty="0" smtClean="0"/>
              <a:t>IT – work on 3 systems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Maintaining Staff Satisfaction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097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Challenge of delivering integrated Care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348880"/>
            <a:ext cx="8712968" cy="432048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Aging population </a:t>
            </a:r>
            <a:r>
              <a:rPr lang="en-GB" dirty="0" smtClean="0"/>
              <a:t>– </a:t>
            </a:r>
            <a:r>
              <a:rPr lang="en-GB" sz="2800" dirty="0" smtClean="0"/>
              <a:t>Increasing demand</a:t>
            </a:r>
          </a:p>
          <a:p>
            <a:r>
              <a:rPr lang="en-GB" b="1" dirty="0">
                <a:solidFill>
                  <a:srgbClr val="FF0000"/>
                </a:solidFill>
              </a:rPr>
              <a:t>NHS Long-term Plan </a:t>
            </a:r>
            <a:r>
              <a:rPr lang="en-GB" dirty="0"/>
              <a:t>– </a:t>
            </a:r>
            <a:r>
              <a:rPr lang="en-GB" sz="2800" dirty="0"/>
              <a:t>Increasing </a:t>
            </a:r>
            <a:r>
              <a:rPr lang="en-GB" sz="2800" dirty="0" smtClean="0"/>
              <a:t>Demand</a:t>
            </a:r>
            <a:endParaRPr lang="en-GB" b="1" dirty="0" smtClean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Austerity</a:t>
            </a:r>
            <a:r>
              <a:rPr lang="en-GB" dirty="0" smtClean="0"/>
              <a:t>– </a:t>
            </a:r>
            <a:r>
              <a:rPr lang="en-GB" sz="2800" dirty="0" smtClean="0"/>
              <a:t>Increasing demand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Sustainability of the workforce</a:t>
            </a:r>
          </a:p>
          <a:p>
            <a:r>
              <a:rPr lang="en-GB" b="1" dirty="0">
                <a:solidFill>
                  <a:srgbClr val="FF0000"/>
                </a:solidFill>
              </a:rPr>
              <a:t>Metrics differ – </a:t>
            </a:r>
            <a:r>
              <a:rPr lang="en-GB" sz="2400" dirty="0" err="1" smtClean="0"/>
              <a:t>RightCare</a:t>
            </a:r>
            <a:r>
              <a:rPr lang="en-GB" sz="2400" dirty="0" smtClean="0"/>
              <a:t>/SUS/NACAP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11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196336" cy="1368152"/>
          </a:xfrm>
          <a:noFill/>
        </p:spPr>
        <p:txBody>
          <a:bodyPr/>
          <a:lstStyle/>
          <a:p>
            <a:r>
              <a:rPr lang="en-GB" b="1" dirty="0" smtClean="0"/>
              <a:t>Future of Respiratory Care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568952" cy="388843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sz="2600" b="1" dirty="0">
                <a:solidFill>
                  <a:srgbClr val="FF0000"/>
                </a:solidFill>
              </a:rPr>
              <a:t>NHS Long-term </a:t>
            </a:r>
            <a:r>
              <a:rPr lang="en-GB" sz="2600" b="1" dirty="0" smtClean="0">
                <a:solidFill>
                  <a:srgbClr val="FF0000"/>
                </a:solidFill>
              </a:rPr>
              <a:t>Plan</a:t>
            </a:r>
          </a:p>
          <a:p>
            <a:r>
              <a:rPr lang="en-GB" sz="2600" dirty="0"/>
              <a:t>Programme Delivery Plans </a:t>
            </a:r>
            <a:r>
              <a:rPr lang="en-GB" sz="2800" dirty="0"/>
              <a:t>– </a:t>
            </a:r>
            <a:r>
              <a:rPr lang="en-GB" sz="2400" i="1" dirty="0" smtClean="0"/>
              <a:t>National/regional/STP/local </a:t>
            </a:r>
            <a:r>
              <a:rPr lang="en-GB" sz="2400" i="1" dirty="0"/>
              <a:t>delivery groups</a:t>
            </a:r>
          </a:p>
          <a:p>
            <a:r>
              <a:rPr lang="en-GB" sz="2600" b="1" dirty="0" smtClean="0">
                <a:solidFill>
                  <a:srgbClr val="FF0000"/>
                </a:solidFill>
              </a:rPr>
              <a:t>Neighbourhoods </a:t>
            </a:r>
            <a:r>
              <a:rPr lang="en-GB" sz="2600" b="1" dirty="0">
                <a:solidFill>
                  <a:srgbClr val="FF0000"/>
                </a:solidFill>
              </a:rPr>
              <a:t>and Primary Care Networks</a:t>
            </a:r>
          </a:p>
          <a:p>
            <a:r>
              <a:rPr lang="en-GB" sz="2600" dirty="0"/>
              <a:t>Population Based Healthcare </a:t>
            </a:r>
            <a:endParaRPr lang="en-GB" sz="2600" b="1" dirty="0">
              <a:solidFill>
                <a:srgbClr val="FF0000"/>
              </a:solidFill>
            </a:endParaRPr>
          </a:p>
          <a:p>
            <a:r>
              <a:rPr lang="en-GB" sz="2600" b="1" dirty="0" smtClean="0">
                <a:solidFill>
                  <a:srgbClr val="FF0000"/>
                </a:solidFill>
              </a:rPr>
              <a:t>Recruitment </a:t>
            </a:r>
            <a:r>
              <a:rPr lang="en-GB" sz="2600" b="1" dirty="0">
                <a:solidFill>
                  <a:srgbClr val="FF0000"/>
                </a:solidFill>
              </a:rPr>
              <a:t>and Retention of Services</a:t>
            </a:r>
          </a:p>
          <a:p>
            <a:r>
              <a:rPr lang="en-GB" sz="2600" dirty="0" smtClean="0"/>
              <a:t>Digital Health – collaborative &amp; appropriate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296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2400" cy="1143000"/>
          </a:xfrm>
        </p:spPr>
        <p:txBody>
          <a:bodyPr/>
          <a:lstStyle/>
          <a:p>
            <a:r>
              <a:rPr lang="en-GB" b="1" u="sng" dirty="0" smtClean="0"/>
              <a:t>What can you do as a Future Consultant</a:t>
            </a:r>
            <a:endParaRPr lang="en-GB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608512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r>
              <a:rPr lang="en-GB" b="1" dirty="0" smtClean="0"/>
              <a:t>Get to know your community teams</a:t>
            </a:r>
          </a:p>
          <a:p>
            <a:r>
              <a:rPr lang="en-GB" dirty="0" smtClean="0"/>
              <a:t>Encourage them to spend time you with as well </a:t>
            </a:r>
          </a:p>
          <a:p>
            <a:r>
              <a:rPr lang="en-GB" b="1" dirty="0" smtClean="0"/>
              <a:t>Go on a home visit </a:t>
            </a:r>
          </a:p>
          <a:p>
            <a:r>
              <a:rPr lang="en-GB" dirty="0" smtClean="0"/>
              <a:t>Attend a Pulmonary Rehab Class</a:t>
            </a:r>
          </a:p>
          <a:p>
            <a:r>
              <a:rPr lang="en-GB" b="1" dirty="0" smtClean="0"/>
              <a:t>Don’t underestimate your influence</a:t>
            </a:r>
          </a:p>
          <a:p>
            <a:r>
              <a:rPr lang="en-GB" dirty="0" smtClean="0"/>
              <a:t>Be Available </a:t>
            </a:r>
          </a:p>
          <a:p>
            <a:r>
              <a:rPr lang="en-GB" b="1" dirty="0" smtClean="0"/>
              <a:t>Communication is key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4152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Conclusion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064896" cy="4824536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r>
              <a:rPr lang="en-GB" dirty="0" smtClean="0"/>
              <a:t>Integrated Care is effective </a:t>
            </a:r>
          </a:p>
          <a:p>
            <a:r>
              <a:rPr lang="en-GB" dirty="0" smtClean="0"/>
              <a:t>Cost effective if done well</a:t>
            </a:r>
          </a:p>
          <a:p>
            <a:r>
              <a:rPr lang="en-GB" dirty="0" smtClean="0"/>
              <a:t>Improves patient flow through the pathway</a:t>
            </a:r>
          </a:p>
          <a:p>
            <a:r>
              <a:rPr lang="en-GB" dirty="0" smtClean="0"/>
              <a:t>If done well = high patient &amp; staff satisfaction </a:t>
            </a:r>
          </a:p>
          <a:p>
            <a:r>
              <a:rPr lang="en-GB" dirty="0" smtClean="0"/>
              <a:t>Balancing all the variables challenging</a:t>
            </a:r>
          </a:p>
          <a:p>
            <a:r>
              <a:rPr lang="en-GB" dirty="0" smtClean="0"/>
              <a:t>The future, but uncertain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50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155031"/>
            <a:ext cx="7772400" cy="1143000"/>
          </a:xfrm>
        </p:spPr>
        <p:txBody>
          <a:bodyPr/>
          <a:lstStyle/>
          <a:p>
            <a:r>
              <a:rPr lang="en-GB" b="1" dirty="0" smtClean="0"/>
              <a:t>Thank you 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12160" y="511276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@goldens2482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5067199"/>
            <a:ext cx="316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@</a:t>
            </a:r>
            <a:r>
              <a:rPr lang="en-GB" dirty="0" smtClean="0"/>
              <a:t>ACERsHomerton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04" y="548680"/>
            <a:ext cx="5976664" cy="336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47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question mark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AutoShape 4" descr="Image result for question mark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40" y="1096020"/>
            <a:ext cx="702078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8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MS PGothic"/>
        <a:cs typeface="MS PGothic"/>
      </a:majorFont>
      <a:minorFont>
        <a:latin typeface="Arial"/>
        <a:ea typeface="MS PGothic"/>
        <a:cs typeface="MS P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/>
            <a:cs typeface="MS PGothic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/>
            <a:cs typeface="MS PGothic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15005</TotalTime>
  <Words>1420</Words>
  <Application>Microsoft Office PowerPoint</Application>
  <PresentationFormat>On-screen Show (4:3)</PresentationFormat>
  <Paragraphs>318</Paragraphs>
  <Slides>41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Blank Presentation</vt:lpstr>
      <vt:lpstr>Leading an Integrated Respiratory Team </vt:lpstr>
      <vt:lpstr>Aims</vt:lpstr>
      <vt:lpstr>Integrated Respiratory Care </vt:lpstr>
      <vt:lpstr>Integrated Respiratory Care Aims to</vt:lpstr>
      <vt:lpstr>Integrated Care (2018)</vt:lpstr>
      <vt:lpstr>PowerPoint Presentation</vt:lpstr>
      <vt:lpstr>PowerPoint Presentation</vt:lpstr>
      <vt:lpstr>Service Development</vt:lpstr>
      <vt:lpstr>PowerPoint Presentation</vt:lpstr>
      <vt:lpstr>PowerPoint Presentation</vt:lpstr>
      <vt:lpstr>PowerPoint Presentation</vt:lpstr>
      <vt:lpstr>What ACERs don’t currently do </vt:lpstr>
      <vt:lpstr>Respiratory Team</vt:lpstr>
      <vt:lpstr>Commissioned for: </vt:lpstr>
      <vt:lpstr>Other KPIs </vt:lpstr>
      <vt:lpstr>Hospital at Home</vt:lpstr>
      <vt:lpstr>Respiratory In-reach</vt:lpstr>
      <vt:lpstr>Case management clinics</vt:lpstr>
      <vt:lpstr>Typical Clinic Referral</vt:lpstr>
      <vt:lpstr>Home Oxygen Assessment &amp; Review</vt:lpstr>
      <vt:lpstr>Cardiorespiratory Rehabilitation</vt:lpstr>
      <vt:lpstr>Education</vt:lpstr>
      <vt:lpstr>Respiratory Lead Role</vt:lpstr>
      <vt:lpstr>Respiratory Clinicians </vt:lpstr>
      <vt:lpstr>Why does it work?</vt:lpstr>
      <vt:lpstr>Benefits  of an integrated ACERs service </vt:lpstr>
      <vt:lpstr>PowerPoint Presentation</vt:lpstr>
      <vt:lpstr>Patient Outcomes</vt:lpstr>
      <vt:lpstr>PowerPoint Presentation</vt:lpstr>
      <vt:lpstr>Patient Satisfaction</vt:lpstr>
      <vt:lpstr>Patient Feedback</vt:lpstr>
      <vt:lpstr>Patient Experience Measures </vt:lpstr>
      <vt:lpstr>Measuring Patient Experience</vt:lpstr>
      <vt:lpstr>Challenges</vt:lpstr>
      <vt:lpstr>Challenges</vt:lpstr>
      <vt:lpstr>Challenge of delivering integrated Care</vt:lpstr>
      <vt:lpstr>Future of Respiratory Care </vt:lpstr>
      <vt:lpstr>What can you do as a Future Consultant</vt:lpstr>
      <vt:lpstr>Conclusion</vt:lpstr>
      <vt:lpstr>Thank you </vt:lpstr>
      <vt:lpstr>PowerPoint Presentation</vt:lpstr>
    </vt:vector>
  </TitlesOfParts>
  <Company>IT Manager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Manager</dc:creator>
  <cp:lastModifiedBy>Laura.Graham</cp:lastModifiedBy>
  <cp:revision>526</cp:revision>
  <cp:lastPrinted>2014-09-10T12:57:35Z</cp:lastPrinted>
  <dcterms:created xsi:type="dcterms:W3CDTF">2008-01-17T11:31:22Z</dcterms:created>
  <dcterms:modified xsi:type="dcterms:W3CDTF">2019-11-01T10:13:20Z</dcterms:modified>
</cp:coreProperties>
</file>